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53"/>
  </p:notesMasterIdLst>
  <p:sldIdLst>
    <p:sldId id="522" r:id="rId9"/>
    <p:sldId id="659" r:id="rId10"/>
    <p:sldId id="660" r:id="rId11"/>
    <p:sldId id="661" r:id="rId12"/>
    <p:sldId id="662" r:id="rId13"/>
    <p:sldId id="663" r:id="rId14"/>
    <p:sldId id="664" r:id="rId15"/>
    <p:sldId id="665" r:id="rId16"/>
    <p:sldId id="666" r:id="rId17"/>
    <p:sldId id="667" r:id="rId18"/>
    <p:sldId id="668" r:id="rId19"/>
    <p:sldId id="669" r:id="rId20"/>
    <p:sldId id="569" r:id="rId21"/>
    <p:sldId id="297" r:id="rId22"/>
    <p:sldId id="570" r:id="rId23"/>
    <p:sldId id="624" r:id="rId24"/>
    <p:sldId id="571" r:id="rId25"/>
    <p:sldId id="591" r:id="rId26"/>
    <p:sldId id="617" r:id="rId27"/>
    <p:sldId id="594" r:id="rId28"/>
    <p:sldId id="618" r:id="rId29"/>
    <p:sldId id="592" r:id="rId30"/>
    <p:sldId id="657" r:id="rId31"/>
    <p:sldId id="635" r:id="rId32"/>
    <p:sldId id="590" r:id="rId33"/>
    <p:sldId id="656" r:id="rId34"/>
    <p:sldId id="655" r:id="rId35"/>
    <p:sldId id="623" r:id="rId36"/>
    <p:sldId id="572" r:id="rId37"/>
    <p:sldId id="654" r:id="rId38"/>
    <p:sldId id="638" r:id="rId39"/>
    <p:sldId id="658" r:id="rId40"/>
    <p:sldId id="636" r:id="rId41"/>
    <p:sldId id="637" r:id="rId42"/>
    <p:sldId id="640" r:id="rId43"/>
    <p:sldId id="639" r:id="rId44"/>
    <p:sldId id="622" r:id="rId45"/>
    <p:sldId id="573" r:id="rId46"/>
    <p:sldId id="625" r:id="rId47"/>
    <p:sldId id="626" r:id="rId48"/>
    <p:sldId id="629" r:id="rId49"/>
    <p:sldId id="634" r:id="rId50"/>
    <p:sldId id="598" r:id="rId51"/>
    <p:sldId id="462" r:id="rId52"/>
  </p:sldIdLst>
  <p:sldSz cx="9144000" cy="6858000" type="screen4x3"/>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8" autoAdjust="0"/>
    <p:restoredTop sz="96086" autoAdjust="0"/>
  </p:normalViewPr>
  <p:slideViewPr>
    <p:cSldViewPr snapToGrid="0" snapToObjects="1">
      <p:cViewPr varScale="1">
        <p:scale>
          <a:sx n="86" d="100"/>
          <a:sy n="86" d="100"/>
        </p:scale>
        <p:origin x="86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B51F0-CEF3-4085-B706-39CF6AE9FF08}" type="doc">
      <dgm:prSet loTypeId="urn:microsoft.com/office/officeart/2005/8/layout/hierarchy3" loCatId="hierarchy" qsTypeId="urn:microsoft.com/office/officeart/2005/8/quickstyle/simple4" qsCatId="simple" csTypeId="urn:microsoft.com/office/officeart/2005/8/colors/colorful2" csCatId="colorful" phldr="1"/>
      <dgm:spPr/>
      <dgm:t>
        <a:bodyPr/>
        <a:lstStyle/>
        <a:p>
          <a:endParaRPr lang="en-US"/>
        </a:p>
      </dgm:t>
    </dgm:pt>
    <dgm:pt modelId="{970E0A52-F769-4DAD-BB0A-2654D6717A87}">
      <dgm:prSet/>
      <dgm:spPr/>
      <dgm:t>
        <a:bodyPr/>
        <a:lstStyle/>
        <a:p>
          <a:pPr rtl="0"/>
          <a:r>
            <a:rPr lang="en-US" b="1" dirty="0" smtClean="0">
              <a:solidFill>
                <a:schemeClr val="tx1"/>
              </a:solidFill>
            </a:rPr>
            <a:t>Infrastructure security</a:t>
          </a:r>
          <a:endParaRPr lang="en-US" b="1" dirty="0">
            <a:solidFill>
              <a:schemeClr val="tx1"/>
            </a:solidFill>
          </a:endParaRPr>
        </a:p>
      </dgm:t>
    </dgm:pt>
    <dgm:pt modelId="{5A9D2856-914E-49FE-A022-49B5C296F1A1}" type="parTrans" cxnId="{87E020A3-7416-4B6F-AE6B-A8F4232C3832}">
      <dgm:prSet/>
      <dgm:spPr/>
      <dgm:t>
        <a:bodyPr/>
        <a:lstStyle/>
        <a:p>
          <a:endParaRPr lang="en-US"/>
        </a:p>
      </dgm:t>
    </dgm:pt>
    <dgm:pt modelId="{80C8E3DA-6CD9-4BFC-AE58-A4E43B90A5A2}" type="sibTrans" cxnId="{87E020A3-7416-4B6F-AE6B-A8F4232C3832}">
      <dgm:prSet/>
      <dgm:spPr/>
      <dgm:t>
        <a:bodyPr/>
        <a:lstStyle/>
        <a:p>
          <a:endParaRPr lang="en-US"/>
        </a:p>
      </dgm:t>
    </dgm:pt>
    <dgm:pt modelId="{56A76203-9565-4324-AC58-E40454A1A19C}">
      <dgm:prSet custT="1"/>
      <dgm:spPr/>
      <dgm:t>
        <a:bodyPr/>
        <a:lstStyle/>
        <a:p>
          <a:pPr rtl="0"/>
          <a:r>
            <a:rPr lang="en-US" sz="1400" b="1" dirty="0" smtClean="0"/>
            <a:t>Secure Computations in Distributed Programming Frameworks</a:t>
          </a:r>
          <a:endParaRPr lang="en-US" sz="1400" b="1" dirty="0"/>
        </a:p>
      </dgm:t>
    </dgm:pt>
    <dgm:pt modelId="{78329A67-4880-4B75-BC97-E5302A6E5FCC}" type="parTrans" cxnId="{0C38433D-63FE-4990-AC81-A0F68BB3700E}">
      <dgm:prSet/>
      <dgm:spPr/>
      <dgm:t>
        <a:bodyPr/>
        <a:lstStyle/>
        <a:p>
          <a:endParaRPr lang="en-US" b="1"/>
        </a:p>
      </dgm:t>
    </dgm:pt>
    <dgm:pt modelId="{EF4EE4DC-11A4-4E2D-B68B-F92333EE2BB5}" type="sibTrans" cxnId="{0C38433D-63FE-4990-AC81-A0F68BB3700E}">
      <dgm:prSet/>
      <dgm:spPr/>
      <dgm:t>
        <a:bodyPr/>
        <a:lstStyle/>
        <a:p>
          <a:endParaRPr lang="en-US"/>
        </a:p>
      </dgm:t>
    </dgm:pt>
    <dgm:pt modelId="{F36A230A-26E3-4CF6-9D5D-06BEE2D43107}">
      <dgm:prSet custT="1"/>
      <dgm:spPr/>
      <dgm:t>
        <a:bodyPr/>
        <a:lstStyle/>
        <a:p>
          <a:pPr rtl="0"/>
          <a:r>
            <a:rPr lang="en-US" sz="1400" b="1" dirty="0" smtClean="0"/>
            <a:t>Security Best Practices for Non-Relational Data Stores</a:t>
          </a:r>
          <a:endParaRPr lang="en-US" sz="1400" b="1" dirty="0"/>
        </a:p>
      </dgm:t>
    </dgm:pt>
    <dgm:pt modelId="{BCCF6D9C-8594-466D-ADEE-4B01F8F98028}" type="parTrans" cxnId="{E30E516C-E9EC-4204-856B-778CB6CE58B6}">
      <dgm:prSet/>
      <dgm:spPr/>
      <dgm:t>
        <a:bodyPr/>
        <a:lstStyle/>
        <a:p>
          <a:endParaRPr lang="en-US" b="1"/>
        </a:p>
      </dgm:t>
    </dgm:pt>
    <dgm:pt modelId="{E5E5A828-FA35-4034-B182-36F66822CE86}" type="sibTrans" cxnId="{E30E516C-E9EC-4204-856B-778CB6CE58B6}">
      <dgm:prSet/>
      <dgm:spPr/>
      <dgm:t>
        <a:bodyPr/>
        <a:lstStyle/>
        <a:p>
          <a:endParaRPr lang="en-US"/>
        </a:p>
      </dgm:t>
    </dgm:pt>
    <dgm:pt modelId="{88B54244-EC5B-402F-B249-6C26E6022C26}">
      <dgm:prSet/>
      <dgm:spPr/>
      <dgm:t>
        <a:bodyPr/>
        <a:lstStyle/>
        <a:p>
          <a:pPr rtl="0"/>
          <a:r>
            <a:rPr lang="en-US" b="1" dirty="0" smtClean="0">
              <a:solidFill>
                <a:schemeClr val="tx1"/>
              </a:solidFill>
            </a:rPr>
            <a:t>Data Privacy</a:t>
          </a:r>
          <a:endParaRPr lang="en-US" b="1" dirty="0">
            <a:solidFill>
              <a:schemeClr val="tx1"/>
            </a:solidFill>
          </a:endParaRPr>
        </a:p>
      </dgm:t>
    </dgm:pt>
    <dgm:pt modelId="{33F99099-98A5-47CA-8D67-A09B0B23B9AF}" type="parTrans" cxnId="{13A7C09D-64F3-4AE7-BF75-E34982D65249}">
      <dgm:prSet/>
      <dgm:spPr/>
      <dgm:t>
        <a:bodyPr/>
        <a:lstStyle/>
        <a:p>
          <a:endParaRPr lang="en-US"/>
        </a:p>
      </dgm:t>
    </dgm:pt>
    <dgm:pt modelId="{DA5C27B5-3A00-4FBA-8BA2-C754A50D6641}" type="sibTrans" cxnId="{13A7C09D-64F3-4AE7-BF75-E34982D65249}">
      <dgm:prSet/>
      <dgm:spPr/>
      <dgm:t>
        <a:bodyPr/>
        <a:lstStyle/>
        <a:p>
          <a:endParaRPr lang="en-US"/>
        </a:p>
      </dgm:t>
    </dgm:pt>
    <dgm:pt modelId="{1F502335-C30A-4A99-B0C6-9EE4FA6947FC}">
      <dgm:prSet custT="1"/>
      <dgm:spPr/>
      <dgm:t>
        <a:bodyPr/>
        <a:lstStyle/>
        <a:p>
          <a:pPr rtl="0"/>
          <a:r>
            <a:rPr lang="en-US" sz="1400" b="1" dirty="0" smtClean="0"/>
            <a:t>Privacy Preserving Data Mining and Analytics</a:t>
          </a:r>
          <a:endParaRPr lang="en-US" sz="1400" b="1" dirty="0"/>
        </a:p>
      </dgm:t>
    </dgm:pt>
    <dgm:pt modelId="{9C8533F8-6569-4E92-A26A-F148AB4C8260}" type="parTrans" cxnId="{78FF5307-E47A-44FB-A61E-4D023816CD33}">
      <dgm:prSet/>
      <dgm:spPr/>
      <dgm:t>
        <a:bodyPr/>
        <a:lstStyle/>
        <a:p>
          <a:endParaRPr lang="en-US" b="1"/>
        </a:p>
      </dgm:t>
    </dgm:pt>
    <dgm:pt modelId="{D4E1D25A-27BD-4B39-A981-8739675C1680}" type="sibTrans" cxnId="{78FF5307-E47A-44FB-A61E-4D023816CD33}">
      <dgm:prSet/>
      <dgm:spPr/>
      <dgm:t>
        <a:bodyPr/>
        <a:lstStyle/>
        <a:p>
          <a:endParaRPr lang="en-US"/>
        </a:p>
      </dgm:t>
    </dgm:pt>
    <dgm:pt modelId="{EDCFA464-EBB2-4EE5-A12C-A86D217F2C85}">
      <dgm:prSet custT="1"/>
      <dgm:spPr/>
      <dgm:t>
        <a:bodyPr/>
        <a:lstStyle/>
        <a:p>
          <a:pPr rtl="0"/>
          <a:r>
            <a:rPr lang="en-US" sz="1400" b="1" dirty="0" smtClean="0"/>
            <a:t>Cryptographically Enforced Data Centric Security</a:t>
          </a:r>
          <a:endParaRPr lang="en-US" sz="1400" b="1" dirty="0"/>
        </a:p>
      </dgm:t>
    </dgm:pt>
    <dgm:pt modelId="{CAD96507-6877-4C81-B65B-2D9AA14F2ECB}" type="parTrans" cxnId="{1DFE8AF0-3DE1-4548-899D-62BE030B54CC}">
      <dgm:prSet/>
      <dgm:spPr/>
      <dgm:t>
        <a:bodyPr/>
        <a:lstStyle/>
        <a:p>
          <a:endParaRPr lang="en-US" b="1"/>
        </a:p>
      </dgm:t>
    </dgm:pt>
    <dgm:pt modelId="{1FD872B8-3DFA-4908-B650-2E759196EFBB}" type="sibTrans" cxnId="{1DFE8AF0-3DE1-4548-899D-62BE030B54CC}">
      <dgm:prSet/>
      <dgm:spPr/>
      <dgm:t>
        <a:bodyPr/>
        <a:lstStyle/>
        <a:p>
          <a:endParaRPr lang="en-US"/>
        </a:p>
      </dgm:t>
    </dgm:pt>
    <dgm:pt modelId="{EC376011-B4D7-45D3-B969-66CA1A9DAEB3}">
      <dgm:prSet custT="1"/>
      <dgm:spPr/>
      <dgm:t>
        <a:bodyPr/>
        <a:lstStyle/>
        <a:p>
          <a:pPr rtl="0"/>
          <a:r>
            <a:rPr lang="en-US" sz="1400" b="1" dirty="0" smtClean="0"/>
            <a:t>Granular Access Control</a:t>
          </a:r>
          <a:endParaRPr lang="en-US" sz="1400" b="1" dirty="0"/>
        </a:p>
      </dgm:t>
    </dgm:pt>
    <dgm:pt modelId="{6870F2A4-8148-4ECE-A2C1-A522FA88D785}" type="parTrans" cxnId="{C9BF6695-3448-46F8-8913-472A9C5FC130}">
      <dgm:prSet/>
      <dgm:spPr/>
      <dgm:t>
        <a:bodyPr/>
        <a:lstStyle/>
        <a:p>
          <a:endParaRPr lang="en-US" b="1"/>
        </a:p>
      </dgm:t>
    </dgm:pt>
    <dgm:pt modelId="{74F186B1-17A6-40F9-938E-1BAAB6AAA8E9}" type="sibTrans" cxnId="{C9BF6695-3448-46F8-8913-472A9C5FC130}">
      <dgm:prSet/>
      <dgm:spPr/>
      <dgm:t>
        <a:bodyPr/>
        <a:lstStyle/>
        <a:p>
          <a:endParaRPr lang="en-US"/>
        </a:p>
      </dgm:t>
    </dgm:pt>
    <dgm:pt modelId="{23E0F508-3D5F-41E2-80DC-9EE59A1E40EB}">
      <dgm:prSet/>
      <dgm:spPr/>
      <dgm:t>
        <a:bodyPr/>
        <a:lstStyle/>
        <a:p>
          <a:pPr rtl="0"/>
          <a:r>
            <a:rPr lang="en-US" b="1" dirty="0" smtClean="0">
              <a:solidFill>
                <a:schemeClr val="tx1"/>
              </a:solidFill>
            </a:rPr>
            <a:t>Data Management</a:t>
          </a:r>
          <a:endParaRPr lang="en-US" b="1" dirty="0">
            <a:solidFill>
              <a:schemeClr val="tx1"/>
            </a:solidFill>
          </a:endParaRPr>
        </a:p>
      </dgm:t>
    </dgm:pt>
    <dgm:pt modelId="{D3832246-B99B-4FDB-B648-2AC42721D54D}" type="parTrans" cxnId="{63FED2B8-F203-45DD-AE4C-9FE416238DD7}">
      <dgm:prSet/>
      <dgm:spPr/>
      <dgm:t>
        <a:bodyPr/>
        <a:lstStyle/>
        <a:p>
          <a:endParaRPr lang="en-US"/>
        </a:p>
      </dgm:t>
    </dgm:pt>
    <dgm:pt modelId="{712CCB34-13E3-468B-8DE5-DB2F4847798A}" type="sibTrans" cxnId="{63FED2B8-F203-45DD-AE4C-9FE416238DD7}">
      <dgm:prSet/>
      <dgm:spPr/>
      <dgm:t>
        <a:bodyPr/>
        <a:lstStyle/>
        <a:p>
          <a:endParaRPr lang="en-US"/>
        </a:p>
      </dgm:t>
    </dgm:pt>
    <dgm:pt modelId="{50A01836-E6EB-43C7-94B8-EF5CBE2FF369}">
      <dgm:prSet custT="1"/>
      <dgm:spPr/>
      <dgm:t>
        <a:bodyPr/>
        <a:lstStyle/>
        <a:p>
          <a:pPr rtl="0"/>
          <a:r>
            <a:rPr lang="en-US" sz="1400" b="1" dirty="0" smtClean="0"/>
            <a:t>Secure Data Storage and Transaction Logs</a:t>
          </a:r>
          <a:endParaRPr lang="en-US" sz="1400" b="1" dirty="0"/>
        </a:p>
      </dgm:t>
    </dgm:pt>
    <dgm:pt modelId="{72F38B86-E305-42AD-B52C-E934CD06FA8D}" type="parTrans" cxnId="{7212A05A-1109-42AB-A6F3-39DEFCFF56E2}">
      <dgm:prSet/>
      <dgm:spPr/>
      <dgm:t>
        <a:bodyPr/>
        <a:lstStyle/>
        <a:p>
          <a:endParaRPr lang="en-US" b="1"/>
        </a:p>
      </dgm:t>
    </dgm:pt>
    <dgm:pt modelId="{82E86D84-124B-4938-9EB6-28AF7D339D5C}" type="sibTrans" cxnId="{7212A05A-1109-42AB-A6F3-39DEFCFF56E2}">
      <dgm:prSet/>
      <dgm:spPr/>
      <dgm:t>
        <a:bodyPr/>
        <a:lstStyle/>
        <a:p>
          <a:endParaRPr lang="en-US"/>
        </a:p>
      </dgm:t>
    </dgm:pt>
    <dgm:pt modelId="{37CE5151-1C20-4112-B86D-1D2858023930}">
      <dgm:prSet custT="1"/>
      <dgm:spPr/>
      <dgm:t>
        <a:bodyPr/>
        <a:lstStyle/>
        <a:p>
          <a:pPr rtl="0"/>
          <a:r>
            <a:rPr lang="en-US" sz="1400" b="1" dirty="0" smtClean="0"/>
            <a:t>Granular Audits</a:t>
          </a:r>
          <a:endParaRPr lang="en-US" sz="1400" b="1" dirty="0"/>
        </a:p>
      </dgm:t>
    </dgm:pt>
    <dgm:pt modelId="{B8ABA3B6-3BF9-4F39-B9E1-BD81E8932933}" type="parTrans" cxnId="{D2340C10-1AD0-45A4-8675-7B1BB6E39043}">
      <dgm:prSet/>
      <dgm:spPr/>
      <dgm:t>
        <a:bodyPr/>
        <a:lstStyle/>
        <a:p>
          <a:endParaRPr lang="en-US" b="1"/>
        </a:p>
      </dgm:t>
    </dgm:pt>
    <dgm:pt modelId="{1E807A0B-7319-4E3F-ABC3-25CBCBFAE0F5}" type="sibTrans" cxnId="{D2340C10-1AD0-45A4-8675-7B1BB6E39043}">
      <dgm:prSet/>
      <dgm:spPr/>
      <dgm:t>
        <a:bodyPr/>
        <a:lstStyle/>
        <a:p>
          <a:endParaRPr lang="en-US"/>
        </a:p>
      </dgm:t>
    </dgm:pt>
    <dgm:pt modelId="{2CEA38D9-25A0-43A0-9444-CB3F6D8A73F1}">
      <dgm:prSet custT="1"/>
      <dgm:spPr/>
      <dgm:t>
        <a:bodyPr/>
        <a:lstStyle/>
        <a:p>
          <a:pPr rtl="0"/>
          <a:r>
            <a:rPr lang="en-US" sz="1400" b="1" dirty="0" smtClean="0"/>
            <a:t>Data Provenance</a:t>
          </a:r>
          <a:endParaRPr lang="en-US" sz="1400" b="1" dirty="0"/>
        </a:p>
      </dgm:t>
    </dgm:pt>
    <dgm:pt modelId="{4848842D-9652-4A13-9B42-09C5AA973E04}" type="parTrans" cxnId="{4173DA93-C0E2-42A5-8A63-38B9E4C2BCFF}">
      <dgm:prSet/>
      <dgm:spPr/>
      <dgm:t>
        <a:bodyPr/>
        <a:lstStyle/>
        <a:p>
          <a:endParaRPr lang="en-US" b="1"/>
        </a:p>
      </dgm:t>
    </dgm:pt>
    <dgm:pt modelId="{A0677807-2AD1-4293-ACF5-BC457EA1AC03}" type="sibTrans" cxnId="{4173DA93-C0E2-42A5-8A63-38B9E4C2BCFF}">
      <dgm:prSet/>
      <dgm:spPr/>
      <dgm:t>
        <a:bodyPr/>
        <a:lstStyle/>
        <a:p>
          <a:endParaRPr lang="en-US"/>
        </a:p>
      </dgm:t>
    </dgm:pt>
    <dgm:pt modelId="{BF329172-2A23-4A5B-B3C6-26A0353762A3}">
      <dgm:prSet/>
      <dgm:spPr/>
      <dgm:t>
        <a:bodyPr/>
        <a:lstStyle/>
        <a:p>
          <a:pPr rtl="0"/>
          <a:r>
            <a:rPr lang="en-US" b="1" dirty="0" smtClean="0">
              <a:solidFill>
                <a:schemeClr val="tx1"/>
              </a:solidFill>
            </a:rPr>
            <a:t>Integrity and Reactive Security</a:t>
          </a:r>
          <a:endParaRPr lang="en-US" b="1" dirty="0">
            <a:solidFill>
              <a:schemeClr val="tx1"/>
            </a:solidFill>
          </a:endParaRPr>
        </a:p>
      </dgm:t>
    </dgm:pt>
    <dgm:pt modelId="{ECFB57E4-1E0F-40F5-B774-1078F2FF45D1}" type="parTrans" cxnId="{A839FA05-A551-4F6B-8501-A330B6834D38}">
      <dgm:prSet/>
      <dgm:spPr/>
      <dgm:t>
        <a:bodyPr/>
        <a:lstStyle/>
        <a:p>
          <a:endParaRPr lang="en-US"/>
        </a:p>
      </dgm:t>
    </dgm:pt>
    <dgm:pt modelId="{908C926D-A844-44B4-972C-819B043AEED2}" type="sibTrans" cxnId="{A839FA05-A551-4F6B-8501-A330B6834D38}">
      <dgm:prSet/>
      <dgm:spPr/>
      <dgm:t>
        <a:bodyPr/>
        <a:lstStyle/>
        <a:p>
          <a:endParaRPr lang="en-US"/>
        </a:p>
      </dgm:t>
    </dgm:pt>
    <dgm:pt modelId="{8ECACD06-693F-4E9A-A917-5F3F7059F55F}">
      <dgm:prSet custT="1"/>
      <dgm:spPr/>
      <dgm:t>
        <a:bodyPr/>
        <a:lstStyle/>
        <a:p>
          <a:pPr rtl="0"/>
          <a:r>
            <a:rPr lang="en-US" sz="1400" b="1" dirty="0" smtClean="0"/>
            <a:t>End-point validation and filtering</a:t>
          </a:r>
          <a:endParaRPr lang="en-US" sz="1400" b="1" dirty="0"/>
        </a:p>
      </dgm:t>
    </dgm:pt>
    <dgm:pt modelId="{2D7661E4-C0E5-4376-A29F-1380E94A700F}" type="parTrans" cxnId="{68ABF072-C69C-460D-AC00-18DCA77981DB}">
      <dgm:prSet/>
      <dgm:spPr/>
      <dgm:t>
        <a:bodyPr/>
        <a:lstStyle/>
        <a:p>
          <a:endParaRPr lang="en-US" b="1"/>
        </a:p>
      </dgm:t>
    </dgm:pt>
    <dgm:pt modelId="{02D98DCA-BBF0-4023-9D3B-8EF6965EAE21}" type="sibTrans" cxnId="{68ABF072-C69C-460D-AC00-18DCA77981DB}">
      <dgm:prSet/>
      <dgm:spPr/>
      <dgm:t>
        <a:bodyPr/>
        <a:lstStyle/>
        <a:p>
          <a:endParaRPr lang="en-US"/>
        </a:p>
      </dgm:t>
    </dgm:pt>
    <dgm:pt modelId="{C8DCBFA7-585E-4FBF-AEB6-637D731B0C8B}">
      <dgm:prSet custT="1"/>
      <dgm:spPr/>
      <dgm:t>
        <a:bodyPr/>
        <a:lstStyle/>
        <a:p>
          <a:pPr rtl="0"/>
          <a:r>
            <a:rPr lang="en-US" sz="1400" b="1" dirty="0" smtClean="0"/>
            <a:t>Real time Security Monitoring</a:t>
          </a:r>
          <a:endParaRPr lang="en-US" sz="1400" b="1" dirty="0"/>
        </a:p>
      </dgm:t>
    </dgm:pt>
    <dgm:pt modelId="{716D7425-BE14-4F94-BB74-AC242B24D240}" type="parTrans" cxnId="{3266DD23-D9B9-41ED-8571-5F5018031DA5}">
      <dgm:prSet/>
      <dgm:spPr/>
      <dgm:t>
        <a:bodyPr/>
        <a:lstStyle/>
        <a:p>
          <a:endParaRPr lang="en-US" b="1"/>
        </a:p>
      </dgm:t>
    </dgm:pt>
    <dgm:pt modelId="{B608DB0A-2B42-444E-A5AE-30987EB0B3A7}" type="sibTrans" cxnId="{3266DD23-D9B9-41ED-8571-5F5018031DA5}">
      <dgm:prSet/>
      <dgm:spPr/>
      <dgm:t>
        <a:bodyPr/>
        <a:lstStyle/>
        <a:p>
          <a:endParaRPr lang="en-US"/>
        </a:p>
      </dgm:t>
    </dgm:pt>
    <dgm:pt modelId="{F6478861-9692-4F58-85B9-453C424F8066}" type="pres">
      <dgm:prSet presAssocID="{C17B51F0-CEF3-4085-B706-39CF6AE9FF08}" presName="diagram" presStyleCnt="0">
        <dgm:presLayoutVars>
          <dgm:chPref val="1"/>
          <dgm:dir/>
          <dgm:animOne val="branch"/>
          <dgm:animLvl val="lvl"/>
          <dgm:resizeHandles/>
        </dgm:presLayoutVars>
      </dgm:prSet>
      <dgm:spPr/>
      <dgm:t>
        <a:bodyPr/>
        <a:lstStyle/>
        <a:p>
          <a:endParaRPr lang="en-US"/>
        </a:p>
      </dgm:t>
    </dgm:pt>
    <dgm:pt modelId="{D2527416-C1F6-45AF-9A3E-C8ABD20006A2}" type="pres">
      <dgm:prSet presAssocID="{970E0A52-F769-4DAD-BB0A-2654D6717A87}" presName="root" presStyleCnt="0"/>
      <dgm:spPr/>
      <dgm:t>
        <a:bodyPr/>
        <a:lstStyle/>
        <a:p>
          <a:endParaRPr lang="en-US"/>
        </a:p>
      </dgm:t>
    </dgm:pt>
    <dgm:pt modelId="{AB5F3DA7-543F-4620-81F2-A6FB07436CF5}" type="pres">
      <dgm:prSet presAssocID="{970E0A52-F769-4DAD-BB0A-2654D6717A87}" presName="rootComposite" presStyleCnt="0"/>
      <dgm:spPr/>
      <dgm:t>
        <a:bodyPr/>
        <a:lstStyle/>
        <a:p>
          <a:endParaRPr lang="en-US"/>
        </a:p>
      </dgm:t>
    </dgm:pt>
    <dgm:pt modelId="{B48E436F-6296-4757-8D9B-EB4A50EA4707}" type="pres">
      <dgm:prSet presAssocID="{970E0A52-F769-4DAD-BB0A-2654D6717A87}" presName="rootText" presStyleLbl="node1" presStyleIdx="0" presStyleCnt="4"/>
      <dgm:spPr/>
      <dgm:t>
        <a:bodyPr/>
        <a:lstStyle/>
        <a:p>
          <a:endParaRPr lang="en-US"/>
        </a:p>
      </dgm:t>
    </dgm:pt>
    <dgm:pt modelId="{38E9E568-1D09-4AD1-8C80-C46CD4D732DD}" type="pres">
      <dgm:prSet presAssocID="{970E0A52-F769-4DAD-BB0A-2654D6717A87}" presName="rootConnector" presStyleLbl="node1" presStyleIdx="0" presStyleCnt="4"/>
      <dgm:spPr/>
      <dgm:t>
        <a:bodyPr/>
        <a:lstStyle/>
        <a:p>
          <a:endParaRPr lang="en-US"/>
        </a:p>
      </dgm:t>
    </dgm:pt>
    <dgm:pt modelId="{EE8A1DBB-2645-420E-ADE0-9FAEBA0B5BCC}" type="pres">
      <dgm:prSet presAssocID="{970E0A52-F769-4DAD-BB0A-2654D6717A87}" presName="childShape" presStyleCnt="0"/>
      <dgm:spPr/>
      <dgm:t>
        <a:bodyPr/>
        <a:lstStyle/>
        <a:p>
          <a:endParaRPr lang="en-US"/>
        </a:p>
      </dgm:t>
    </dgm:pt>
    <dgm:pt modelId="{C801CC0E-0F03-4738-9315-5D4DA8F1CB38}" type="pres">
      <dgm:prSet presAssocID="{78329A67-4880-4B75-BC97-E5302A6E5FCC}" presName="Name13" presStyleLbl="parChTrans1D2" presStyleIdx="0" presStyleCnt="10"/>
      <dgm:spPr/>
      <dgm:t>
        <a:bodyPr/>
        <a:lstStyle/>
        <a:p>
          <a:endParaRPr lang="en-US"/>
        </a:p>
      </dgm:t>
    </dgm:pt>
    <dgm:pt modelId="{282C61E0-3C7B-42E2-B365-7E28CFC24155}" type="pres">
      <dgm:prSet presAssocID="{56A76203-9565-4324-AC58-E40454A1A19C}" presName="childText" presStyleLbl="bgAcc1" presStyleIdx="0" presStyleCnt="10" custScaleY="134087">
        <dgm:presLayoutVars>
          <dgm:bulletEnabled val="1"/>
        </dgm:presLayoutVars>
      </dgm:prSet>
      <dgm:spPr/>
      <dgm:t>
        <a:bodyPr/>
        <a:lstStyle/>
        <a:p>
          <a:endParaRPr lang="en-US"/>
        </a:p>
      </dgm:t>
    </dgm:pt>
    <dgm:pt modelId="{D7FC5D8F-BC81-43B0-B959-22257CC46001}" type="pres">
      <dgm:prSet presAssocID="{BCCF6D9C-8594-466D-ADEE-4B01F8F98028}" presName="Name13" presStyleLbl="parChTrans1D2" presStyleIdx="1" presStyleCnt="10"/>
      <dgm:spPr/>
      <dgm:t>
        <a:bodyPr/>
        <a:lstStyle/>
        <a:p>
          <a:endParaRPr lang="en-US"/>
        </a:p>
      </dgm:t>
    </dgm:pt>
    <dgm:pt modelId="{3AA3E6A7-40A6-4CB3-BFBD-E39D7E3026CE}" type="pres">
      <dgm:prSet presAssocID="{F36A230A-26E3-4CF6-9D5D-06BEE2D43107}" presName="childText" presStyleLbl="bgAcc1" presStyleIdx="1" presStyleCnt="10">
        <dgm:presLayoutVars>
          <dgm:bulletEnabled val="1"/>
        </dgm:presLayoutVars>
      </dgm:prSet>
      <dgm:spPr/>
      <dgm:t>
        <a:bodyPr/>
        <a:lstStyle/>
        <a:p>
          <a:endParaRPr lang="en-US"/>
        </a:p>
      </dgm:t>
    </dgm:pt>
    <dgm:pt modelId="{8A839A8A-3BF0-404B-A115-3943AA13DACB}" type="pres">
      <dgm:prSet presAssocID="{88B54244-EC5B-402F-B249-6C26E6022C26}" presName="root" presStyleCnt="0"/>
      <dgm:spPr/>
      <dgm:t>
        <a:bodyPr/>
        <a:lstStyle/>
        <a:p>
          <a:endParaRPr lang="en-US"/>
        </a:p>
      </dgm:t>
    </dgm:pt>
    <dgm:pt modelId="{FB9046DC-25A1-4CCA-A3F5-33FA15E5AD09}" type="pres">
      <dgm:prSet presAssocID="{88B54244-EC5B-402F-B249-6C26E6022C26}" presName="rootComposite" presStyleCnt="0"/>
      <dgm:spPr/>
      <dgm:t>
        <a:bodyPr/>
        <a:lstStyle/>
        <a:p>
          <a:endParaRPr lang="en-US"/>
        </a:p>
      </dgm:t>
    </dgm:pt>
    <dgm:pt modelId="{96A67018-76D3-480F-9B7B-150A8ED39B2E}" type="pres">
      <dgm:prSet presAssocID="{88B54244-EC5B-402F-B249-6C26E6022C26}" presName="rootText" presStyleLbl="node1" presStyleIdx="1" presStyleCnt="4"/>
      <dgm:spPr/>
      <dgm:t>
        <a:bodyPr/>
        <a:lstStyle/>
        <a:p>
          <a:endParaRPr lang="en-US"/>
        </a:p>
      </dgm:t>
    </dgm:pt>
    <dgm:pt modelId="{7D6FE562-832E-471F-953D-9F127062E637}" type="pres">
      <dgm:prSet presAssocID="{88B54244-EC5B-402F-B249-6C26E6022C26}" presName="rootConnector" presStyleLbl="node1" presStyleIdx="1" presStyleCnt="4"/>
      <dgm:spPr/>
      <dgm:t>
        <a:bodyPr/>
        <a:lstStyle/>
        <a:p>
          <a:endParaRPr lang="en-US"/>
        </a:p>
      </dgm:t>
    </dgm:pt>
    <dgm:pt modelId="{0A1B84E7-22C1-4D09-8FAA-42207C4D6F01}" type="pres">
      <dgm:prSet presAssocID="{88B54244-EC5B-402F-B249-6C26E6022C26}" presName="childShape" presStyleCnt="0"/>
      <dgm:spPr/>
      <dgm:t>
        <a:bodyPr/>
        <a:lstStyle/>
        <a:p>
          <a:endParaRPr lang="en-US"/>
        </a:p>
      </dgm:t>
    </dgm:pt>
    <dgm:pt modelId="{6A93E816-EBC3-409B-BC82-F80D1E01D0FE}" type="pres">
      <dgm:prSet presAssocID="{9C8533F8-6569-4E92-A26A-F148AB4C8260}" presName="Name13" presStyleLbl="parChTrans1D2" presStyleIdx="2" presStyleCnt="10"/>
      <dgm:spPr/>
      <dgm:t>
        <a:bodyPr/>
        <a:lstStyle/>
        <a:p>
          <a:endParaRPr lang="en-US"/>
        </a:p>
      </dgm:t>
    </dgm:pt>
    <dgm:pt modelId="{CDCA0D25-32CE-4C75-B320-5176E6C211CD}" type="pres">
      <dgm:prSet presAssocID="{1F502335-C30A-4A99-B0C6-9EE4FA6947FC}" presName="childText" presStyleLbl="bgAcc1" presStyleIdx="2" presStyleCnt="10">
        <dgm:presLayoutVars>
          <dgm:bulletEnabled val="1"/>
        </dgm:presLayoutVars>
      </dgm:prSet>
      <dgm:spPr/>
      <dgm:t>
        <a:bodyPr/>
        <a:lstStyle/>
        <a:p>
          <a:endParaRPr lang="en-US"/>
        </a:p>
      </dgm:t>
    </dgm:pt>
    <dgm:pt modelId="{E4E184A4-C951-49F4-BF54-E3A1680676B6}" type="pres">
      <dgm:prSet presAssocID="{CAD96507-6877-4C81-B65B-2D9AA14F2ECB}" presName="Name13" presStyleLbl="parChTrans1D2" presStyleIdx="3" presStyleCnt="10"/>
      <dgm:spPr/>
      <dgm:t>
        <a:bodyPr/>
        <a:lstStyle/>
        <a:p>
          <a:endParaRPr lang="en-US"/>
        </a:p>
      </dgm:t>
    </dgm:pt>
    <dgm:pt modelId="{B83E7F32-32E4-4C81-ADF2-DCD4186ECDC4}" type="pres">
      <dgm:prSet presAssocID="{EDCFA464-EBB2-4EE5-A12C-A86D217F2C85}" presName="childText" presStyleLbl="bgAcc1" presStyleIdx="3" presStyleCnt="10">
        <dgm:presLayoutVars>
          <dgm:bulletEnabled val="1"/>
        </dgm:presLayoutVars>
      </dgm:prSet>
      <dgm:spPr/>
      <dgm:t>
        <a:bodyPr/>
        <a:lstStyle/>
        <a:p>
          <a:endParaRPr lang="en-US"/>
        </a:p>
      </dgm:t>
    </dgm:pt>
    <dgm:pt modelId="{37B24D81-8F11-4B5E-95DD-0A64AA0E7224}" type="pres">
      <dgm:prSet presAssocID="{6870F2A4-8148-4ECE-A2C1-A522FA88D785}" presName="Name13" presStyleLbl="parChTrans1D2" presStyleIdx="4" presStyleCnt="10"/>
      <dgm:spPr/>
      <dgm:t>
        <a:bodyPr/>
        <a:lstStyle/>
        <a:p>
          <a:endParaRPr lang="en-US"/>
        </a:p>
      </dgm:t>
    </dgm:pt>
    <dgm:pt modelId="{933456EE-7AC4-4D6D-9AC2-60D0DC3BB234}" type="pres">
      <dgm:prSet presAssocID="{EC376011-B4D7-45D3-B969-66CA1A9DAEB3}" presName="childText" presStyleLbl="bgAcc1" presStyleIdx="4" presStyleCnt="10">
        <dgm:presLayoutVars>
          <dgm:bulletEnabled val="1"/>
        </dgm:presLayoutVars>
      </dgm:prSet>
      <dgm:spPr/>
      <dgm:t>
        <a:bodyPr/>
        <a:lstStyle/>
        <a:p>
          <a:endParaRPr lang="en-US"/>
        </a:p>
      </dgm:t>
    </dgm:pt>
    <dgm:pt modelId="{70592137-D656-4499-BE1F-2929A1ED23C4}" type="pres">
      <dgm:prSet presAssocID="{23E0F508-3D5F-41E2-80DC-9EE59A1E40EB}" presName="root" presStyleCnt="0"/>
      <dgm:spPr/>
      <dgm:t>
        <a:bodyPr/>
        <a:lstStyle/>
        <a:p>
          <a:endParaRPr lang="en-US"/>
        </a:p>
      </dgm:t>
    </dgm:pt>
    <dgm:pt modelId="{A1DAF631-5353-43D6-8314-90FF896C8530}" type="pres">
      <dgm:prSet presAssocID="{23E0F508-3D5F-41E2-80DC-9EE59A1E40EB}" presName="rootComposite" presStyleCnt="0"/>
      <dgm:spPr/>
      <dgm:t>
        <a:bodyPr/>
        <a:lstStyle/>
        <a:p>
          <a:endParaRPr lang="en-US"/>
        </a:p>
      </dgm:t>
    </dgm:pt>
    <dgm:pt modelId="{5C5DC175-802B-4922-8A31-1E145BF9B4A9}" type="pres">
      <dgm:prSet presAssocID="{23E0F508-3D5F-41E2-80DC-9EE59A1E40EB}" presName="rootText" presStyleLbl="node1" presStyleIdx="2" presStyleCnt="4"/>
      <dgm:spPr/>
      <dgm:t>
        <a:bodyPr/>
        <a:lstStyle/>
        <a:p>
          <a:endParaRPr lang="en-US"/>
        </a:p>
      </dgm:t>
    </dgm:pt>
    <dgm:pt modelId="{C40AC9D1-ADBF-44F0-8A39-8BE5141BC993}" type="pres">
      <dgm:prSet presAssocID="{23E0F508-3D5F-41E2-80DC-9EE59A1E40EB}" presName="rootConnector" presStyleLbl="node1" presStyleIdx="2" presStyleCnt="4"/>
      <dgm:spPr/>
      <dgm:t>
        <a:bodyPr/>
        <a:lstStyle/>
        <a:p>
          <a:endParaRPr lang="en-US"/>
        </a:p>
      </dgm:t>
    </dgm:pt>
    <dgm:pt modelId="{9289429C-F466-4D1F-A672-59E850B0255E}" type="pres">
      <dgm:prSet presAssocID="{23E0F508-3D5F-41E2-80DC-9EE59A1E40EB}" presName="childShape" presStyleCnt="0"/>
      <dgm:spPr/>
      <dgm:t>
        <a:bodyPr/>
        <a:lstStyle/>
        <a:p>
          <a:endParaRPr lang="en-US"/>
        </a:p>
      </dgm:t>
    </dgm:pt>
    <dgm:pt modelId="{73AA25E5-05BE-4B26-9D0D-F3354ED73497}" type="pres">
      <dgm:prSet presAssocID="{72F38B86-E305-42AD-B52C-E934CD06FA8D}" presName="Name13" presStyleLbl="parChTrans1D2" presStyleIdx="5" presStyleCnt="10"/>
      <dgm:spPr/>
      <dgm:t>
        <a:bodyPr/>
        <a:lstStyle/>
        <a:p>
          <a:endParaRPr lang="en-US"/>
        </a:p>
      </dgm:t>
    </dgm:pt>
    <dgm:pt modelId="{75605BE4-B71E-4154-B896-644045BC4CA2}" type="pres">
      <dgm:prSet presAssocID="{50A01836-E6EB-43C7-94B8-EF5CBE2FF369}" presName="childText" presStyleLbl="bgAcc1" presStyleIdx="5" presStyleCnt="10">
        <dgm:presLayoutVars>
          <dgm:bulletEnabled val="1"/>
        </dgm:presLayoutVars>
      </dgm:prSet>
      <dgm:spPr/>
      <dgm:t>
        <a:bodyPr/>
        <a:lstStyle/>
        <a:p>
          <a:endParaRPr lang="en-US"/>
        </a:p>
      </dgm:t>
    </dgm:pt>
    <dgm:pt modelId="{6116E226-CBCC-4B49-B443-9F3E7C3C9EE9}" type="pres">
      <dgm:prSet presAssocID="{B8ABA3B6-3BF9-4F39-B9E1-BD81E8932933}" presName="Name13" presStyleLbl="parChTrans1D2" presStyleIdx="6" presStyleCnt="10"/>
      <dgm:spPr/>
      <dgm:t>
        <a:bodyPr/>
        <a:lstStyle/>
        <a:p>
          <a:endParaRPr lang="en-US"/>
        </a:p>
      </dgm:t>
    </dgm:pt>
    <dgm:pt modelId="{1A3D6FFA-B41F-4522-B4F7-15C7CD0EFB33}" type="pres">
      <dgm:prSet presAssocID="{37CE5151-1C20-4112-B86D-1D2858023930}" presName="childText" presStyleLbl="bgAcc1" presStyleIdx="6" presStyleCnt="10">
        <dgm:presLayoutVars>
          <dgm:bulletEnabled val="1"/>
        </dgm:presLayoutVars>
      </dgm:prSet>
      <dgm:spPr/>
      <dgm:t>
        <a:bodyPr/>
        <a:lstStyle/>
        <a:p>
          <a:endParaRPr lang="en-US"/>
        </a:p>
      </dgm:t>
    </dgm:pt>
    <dgm:pt modelId="{07A45C6A-63B5-42B3-B9CC-7FFD2E5B3118}" type="pres">
      <dgm:prSet presAssocID="{4848842D-9652-4A13-9B42-09C5AA973E04}" presName="Name13" presStyleLbl="parChTrans1D2" presStyleIdx="7" presStyleCnt="10"/>
      <dgm:spPr/>
      <dgm:t>
        <a:bodyPr/>
        <a:lstStyle/>
        <a:p>
          <a:endParaRPr lang="en-US"/>
        </a:p>
      </dgm:t>
    </dgm:pt>
    <dgm:pt modelId="{B31C790E-6FA0-4831-A813-15038F8009BC}" type="pres">
      <dgm:prSet presAssocID="{2CEA38D9-25A0-43A0-9444-CB3F6D8A73F1}" presName="childText" presStyleLbl="bgAcc1" presStyleIdx="7" presStyleCnt="10">
        <dgm:presLayoutVars>
          <dgm:bulletEnabled val="1"/>
        </dgm:presLayoutVars>
      </dgm:prSet>
      <dgm:spPr/>
      <dgm:t>
        <a:bodyPr/>
        <a:lstStyle/>
        <a:p>
          <a:endParaRPr lang="en-US"/>
        </a:p>
      </dgm:t>
    </dgm:pt>
    <dgm:pt modelId="{B07F57B5-1511-4685-9497-F439935878AC}" type="pres">
      <dgm:prSet presAssocID="{BF329172-2A23-4A5B-B3C6-26A0353762A3}" presName="root" presStyleCnt="0"/>
      <dgm:spPr/>
      <dgm:t>
        <a:bodyPr/>
        <a:lstStyle/>
        <a:p>
          <a:endParaRPr lang="en-US"/>
        </a:p>
      </dgm:t>
    </dgm:pt>
    <dgm:pt modelId="{8C68E8CB-3CF7-429F-BC57-A6E55CDA2F2B}" type="pres">
      <dgm:prSet presAssocID="{BF329172-2A23-4A5B-B3C6-26A0353762A3}" presName="rootComposite" presStyleCnt="0"/>
      <dgm:spPr/>
      <dgm:t>
        <a:bodyPr/>
        <a:lstStyle/>
        <a:p>
          <a:endParaRPr lang="en-US"/>
        </a:p>
      </dgm:t>
    </dgm:pt>
    <dgm:pt modelId="{351F2F36-D6AD-4230-A606-DBD8DAB5180E}" type="pres">
      <dgm:prSet presAssocID="{BF329172-2A23-4A5B-B3C6-26A0353762A3}" presName="rootText" presStyleLbl="node1" presStyleIdx="3" presStyleCnt="4"/>
      <dgm:spPr/>
      <dgm:t>
        <a:bodyPr/>
        <a:lstStyle/>
        <a:p>
          <a:endParaRPr lang="en-US"/>
        </a:p>
      </dgm:t>
    </dgm:pt>
    <dgm:pt modelId="{8B1D4946-E09C-4C02-8CC0-045BA55F6D25}" type="pres">
      <dgm:prSet presAssocID="{BF329172-2A23-4A5B-B3C6-26A0353762A3}" presName="rootConnector" presStyleLbl="node1" presStyleIdx="3" presStyleCnt="4"/>
      <dgm:spPr/>
      <dgm:t>
        <a:bodyPr/>
        <a:lstStyle/>
        <a:p>
          <a:endParaRPr lang="en-US"/>
        </a:p>
      </dgm:t>
    </dgm:pt>
    <dgm:pt modelId="{0CD66FD2-CE47-4094-AA09-8A7F6EC2031E}" type="pres">
      <dgm:prSet presAssocID="{BF329172-2A23-4A5B-B3C6-26A0353762A3}" presName="childShape" presStyleCnt="0"/>
      <dgm:spPr/>
      <dgm:t>
        <a:bodyPr/>
        <a:lstStyle/>
        <a:p>
          <a:endParaRPr lang="en-US"/>
        </a:p>
      </dgm:t>
    </dgm:pt>
    <dgm:pt modelId="{B52175B0-4C4E-450D-98F5-43EFE59DE68B}" type="pres">
      <dgm:prSet presAssocID="{2D7661E4-C0E5-4376-A29F-1380E94A700F}" presName="Name13" presStyleLbl="parChTrans1D2" presStyleIdx="8" presStyleCnt="10"/>
      <dgm:spPr/>
      <dgm:t>
        <a:bodyPr/>
        <a:lstStyle/>
        <a:p>
          <a:endParaRPr lang="en-US"/>
        </a:p>
      </dgm:t>
    </dgm:pt>
    <dgm:pt modelId="{E995D1FB-5D97-4318-A9D4-345FA08F939A}" type="pres">
      <dgm:prSet presAssocID="{8ECACD06-693F-4E9A-A917-5F3F7059F55F}" presName="childText" presStyleLbl="bgAcc1" presStyleIdx="8" presStyleCnt="10">
        <dgm:presLayoutVars>
          <dgm:bulletEnabled val="1"/>
        </dgm:presLayoutVars>
      </dgm:prSet>
      <dgm:spPr/>
      <dgm:t>
        <a:bodyPr/>
        <a:lstStyle/>
        <a:p>
          <a:endParaRPr lang="en-US"/>
        </a:p>
      </dgm:t>
    </dgm:pt>
    <dgm:pt modelId="{F58270A1-1C4D-4810-9FC0-3584BCC723C3}" type="pres">
      <dgm:prSet presAssocID="{716D7425-BE14-4F94-BB74-AC242B24D240}" presName="Name13" presStyleLbl="parChTrans1D2" presStyleIdx="9" presStyleCnt="10"/>
      <dgm:spPr/>
      <dgm:t>
        <a:bodyPr/>
        <a:lstStyle/>
        <a:p>
          <a:endParaRPr lang="en-US"/>
        </a:p>
      </dgm:t>
    </dgm:pt>
    <dgm:pt modelId="{63028D3A-AA0F-4E6F-B6FB-C8E95150E373}" type="pres">
      <dgm:prSet presAssocID="{C8DCBFA7-585E-4FBF-AEB6-637D731B0C8B}" presName="childText" presStyleLbl="bgAcc1" presStyleIdx="9" presStyleCnt="10">
        <dgm:presLayoutVars>
          <dgm:bulletEnabled val="1"/>
        </dgm:presLayoutVars>
      </dgm:prSet>
      <dgm:spPr/>
      <dgm:t>
        <a:bodyPr/>
        <a:lstStyle/>
        <a:p>
          <a:endParaRPr lang="en-US"/>
        </a:p>
      </dgm:t>
    </dgm:pt>
  </dgm:ptLst>
  <dgm:cxnLst>
    <dgm:cxn modelId="{0C38433D-63FE-4990-AC81-A0F68BB3700E}" srcId="{970E0A52-F769-4DAD-BB0A-2654D6717A87}" destId="{56A76203-9565-4324-AC58-E40454A1A19C}" srcOrd="0" destOrd="0" parTransId="{78329A67-4880-4B75-BC97-E5302A6E5FCC}" sibTransId="{EF4EE4DC-11A4-4E2D-B68B-F92333EE2BB5}"/>
    <dgm:cxn modelId="{F7A30734-8A71-4B71-8905-4263426B6931}" type="presOf" srcId="{EC376011-B4D7-45D3-B969-66CA1A9DAEB3}" destId="{933456EE-7AC4-4D6D-9AC2-60D0DC3BB234}" srcOrd="0" destOrd="0" presId="urn:microsoft.com/office/officeart/2005/8/layout/hierarchy3"/>
    <dgm:cxn modelId="{072B7379-71E5-4DFC-889C-592F2D80EF2C}" type="presOf" srcId="{23E0F508-3D5F-41E2-80DC-9EE59A1E40EB}" destId="{C40AC9D1-ADBF-44F0-8A39-8BE5141BC993}" srcOrd="1" destOrd="0" presId="urn:microsoft.com/office/officeart/2005/8/layout/hierarchy3"/>
    <dgm:cxn modelId="{7364C488-CA66-4103-B9E7-87258828AD1F}" type="presOf" srcId="{C17B51F0-CEF3-4085-B706-39CF6AE9FF08}" destId="{F6478861-9692-4F58-85B9-453C424F8066}" srcOrd="0" destOrd="0" presId="urn:microsoft.com/office/officeart/2005/8/layout/hierarchy3"/>
    <dgm:cxn modelId="{68ABF072-C69C-460D-AC00-18DCA77981DB}" srcId="{BF329172-2A23-4A5B-B3C6-26A0353762A3}" destId="{8ECACD06-693F-4E9A-A917-5F3F7059F55F}" srcOrd="0" destOrd="0" parTransId="{2D7661E4-C0E5-4376-A29F-1380E94A700F}" sibTransId="{02D98DCA-BBF0-4023-9D3B-8EF6965EAE21}"/>
    <dgm:cxn modelId="{71D33D85-1C69-4F27-AEA0-66CCF948ECAD}" type="presOf" srcId="{8ECACD06-693F-4E9A-A917-5F3F7059F55F}" destId="{E995D1FB-5D97-4318-A9D4-345FA08F939A}" srcOrd="0" destOrd="0" presId="urn:microsoft.com/office/officeart/2005/8/layout/hierarchy3"/>
    <dgm:cxn modelId="{A76021CE-6E53-49BF-964B-4DE7CCA1D9F8}" type="presOf" srcId="{2CEA38D9-25A0-43A0-9444-CB3F6D8A73F1}" destId="{B31C790E-6FA0-4831-A813-15038F8009BC}" srcOrd="0" destOrd="0" presId="urn:microsoft.com/office/officeart/2005/8/layout/hierarchy3"/>
    <dgm:cxn modelId="{3266DD23-D9B9-41ED-8571-5F5018031DA5}" srcId="{BF329172-2A23-4A5B-B3C6-26A0353762A3}" destId="{C8DCBFA7-585E-4FBF-AEB6-637D731B0C8B}" srcOrd="1" destOrd="0" parTransId="{716D7425-BE14-4F94-BB74-AC242B24D240}" sibTransId="{B608DB0A-2B42-444E-A5AE-30987EB0B3A7}"/>
    <dgm:cxn modelId="{B4C59065-B8B3-438F-B062-1B1C551597A1}" type="presOf" srcId="{BF329172-2A23-4A5B-B3C6-26A0353762A3}" destId="{8B1D4946-E09C-4C02-8CC0-045BA55F6D25}" srcOrd="1" destOrd="0" presId="urn:microsoft.com/office/officeart/2005/8/layout/hierarchy3"/>
    <dgm:cxn modelId="{9C935588-FC05-4CC6-B321-9B4862EB9416}" type="presOf" srcId="{56A76203-9565-4324-AC58-E40454A1A19C}" destId="{282C61E0-3C7B-42E2-B365-7E28CFC24155}" srcOrd="0" destOrd="0" presId="urn:microsoft.com/office/officeart/2005/8/layout/hierarchy3"/>
    <dgm:cxn modelId="{4E900D73-E30A-4EF9-BD5F-80BC5160F13A}" type="presOf" srcId="{50A01836-E6EB-43C7-94B8-EF5CBE2FF369}" destId="{75605BE4-B71E-4154-B896-644045BC4CA2}" srcOrd="0" destOrd="0" presId="urn:microsoft.com/office/officeart/2005/8/layout/hierarchy3"/>
    <dgm:cxn modelId="{7212A05A-1109-42AB-A6F3-39DEFCFF56E2}" srcId="{23E0F508-3D5F-41E2-80DC-9EE59A1E40EB}" destId="{50A01836-E6EB-43C7-94B8-EF5CBE2FF369}" srcOrd="0" destOrd="0" parTransId="{72F38B86-E305-42AD-B52C-E934CD06FA8D}" sibTransId="{82E86D84-124B-4938-9EB6-28AF7D339D5C}"/>
    <dgm:cxn modelId="{D476AE9C-E570-44FD-9991-3A1FF20417CD}" type="presOf" srcId="{23E0F508-3D5F-41E2-80DC-9EE59A1E40EB}" destId="{5C5DC175-802B-4922-8A31-1E145BF9B4A9}" srcOrd="0" destOrd="0" presId="urn:microsoft.com/office/officeart/2005/8/layout/hierarchy3"/>
    <dgm:cxn modelId="{63FED2B8-F203-45DD-AE4C-9FE416238DD7}" srcId="{C17B51F0-CEF3-4085-B706-39CF6AE9FF08}" destId="{23E0F508-3D5F-41E2-80DC-9EE59A1E40EB}" srcOrd="2" destOrd="0" parTransId="{D3832246-B99B-4FDB-B648-2AC42721D54D}" sibTransId="{712CCB34-13E3-468B-8DE5-DB2F4847798A}"/>
    <dgm:cxn modelId="{41ED4235-2FCB-476E-B497-E3550D2B7B8A}" type="presOf" srcId="{6870F2A4-8148-4ECE-A2C1-A522FA88D785}" destId="{37B24D81-8F11-4B5E-95DD-0A64AA0E7224}" srcOrd="0" destOrd="0" presId="urn:microsoft.com/office/officeart/2005/8/layout/hierarchy3"/>
    <dgm:cxn modelId="{D19185B9-A865-471E-8C7B-9578A354CF66}" type="presOf" srcId="{F36A230A-26E3-4CF6-9D5D-06BEE2D43107}" destId="{3AA3E6A7-40A6-4CB3-BFBD-E39D7E3026CE}" srcOrd="0" destOrd="0" presId="urn:microsoft.com/office/officeart/2005/8/layout/hierarchy3"/>
    <dgm:cxn modelId="{FEFE1805-2941-4C57-B11F-66F8D8C16431}" type="presOf" srcId="{BCCF6D9C-8594-466D-ADEE-4B01F8F98028}" destId="{D7FC5D8F-BC81-43B0-B959-22257CC46001}" srcOrd="0" destOrd="0" presId="urn:microsoft.com/office/officeart/2005/8/layout/hierarchy3"/>
    <dgm:cxn modelId="{87E020A3-7416-4B6F-AE6B-A8F4232C3832}" srcId="{C17B51F0-CEF3-4085-B706-39CF6AE9FF08}" destId="{970E0A52-F769-4DAD-BB0A-2654D6717A87}" srcOrd="0" destOrd="0" parTransId="{5A9D2856-914E-49FE-A022-49B5C296F1A1}" sibTransId="{80C8E3DA-6CD9-4BFC-AE58-A4E43B90A5A2}"/>
    <dgm:cxn modelId="{D2340C10-1AD0-45A4-8675-7B1BB6E39043}" srcId="{23E0F508-3D5F-41E2-80DC-9EE59A1E40EB}" destId="{37CE5151-1C20-4112-B86D-1D2858023930}" srcOrd="1" destOrd="0" parTransId="{B8ABA3B6-3BF9-4F39-B9E1-BD81E8932933}" sibTransId="{1E807A0B-7319-4E3F-ABC3-25CBCBFAE0F5}"/>
    <dgm:cxn modelId="{4173DA93-C0E2-42A5-8A63-38B9E4C2BCFF}" srcId="{23E0F508-3D5F-41E2-80DC-9EE59A1E40EB}" destId="{2CEA38D9-25A0-43A0-9444-CB3F6D8A73F1}" srcOrd="2" destOrd="0" parTransId="{4848842D-9652-4A13-9B42-09C5AA973E04}" sibTransId="{A0677807-2AD1-4293-ACF5-BC457EA1AC03}"/>
    <dgm:cxn modelId="{79C0CB5A-96A6-4EDF-96A6-5568DD2BEDD7}" type="presOf" srcId="{72F38B86-E305-42AD-B52C-E934CD06FA8D}" destId="{73AA25E5-05BE-4B26-9D0D-F3354ED73497}" srcOrd="0" destOrd="0" presId="urn:microsoft.com/office/officeart/2005/8/layout/hierarchy3"/>
    <dgm:cxn modelId="{5A43209E-2162-4D3F-997E-E95121C3FA78}" type="presOf" srcId="{970E0A52-F769-4DAD-BB0A-2654D6717A87}" destId="{38E9E568-1D09-4AD1-8C80-C46CD4D732DD}" srcOrd="1" destOrd="0" presId="urn:microsoft.com/office/officeart/2005/8/layout/hierarchy3"/>
    <dgm:cxn modelId="{7BF21295-777F-4236-BA7D-E023053F31FB}" type="presOf" srcId="{9C8533F8-6569-4E92-A26A-F148AB4C8260}" destId="{6A93E816-EBC3-409B-BC82-F80D1E01D0FE}" srcOrd="0" destOrd="0" presId="urn:microsoft.com/office/officeart/2005/8/layout/hierarchy3"/>
    <dgm:cxn modelId="{90B69A3B-157B-40DE-BEBF-1D2CB6256B6E}" type="presOf" srcId="{1F502335-C30A-4A99-B0C6-9EE4FA6947FC}" destId="{CDCA0D25-32CE-4C75-B320-5176E6C211CD}" srcOrd="0" destOrd="0" presId="urn:microsoft.com/office/officeart/2005/8/layout/hierarchy3"/>
    <dgm:cxn modelId="{5A3124BA-5ADE-4B9A-B4C6-A62C3D6975CC}" type="presOf" srcId="{2D7661E4-C0E5-4376-A29F-1380E94A700F}" destId="{B52175B0-4C4E-450D-98F5-43EFE59DE68B}" srcOrd="0" destOrd="0" presId="urn:microsoft.com/office/officeart/2005/8/layout/hierarchy3"/>
    <dgm:cxn modelId="{B9C05DC1-4BB0-416E-BF6F-997CA7F21C76}" type="presOf" srcId="{B8ABA3B6-3BF9-4F39-B9E1-BD81E8932933}" destId="{6116E226-CBCC-4B49-B443-9F3E7C3C9EE9}" srcOrd="0" destOrd="0" presId="urn:microsoft.com/office/officeart/2005/8/layout/hierarchy3"/>
    <dgm:cxn modelId="{98BF6EEB-1143-47C8-83D8-82A1EDED29A2}" type="presOf" srcId="{C8DCBFA7-585E-4FBF-AEB6-637D731B0C8B}" destId="{63028D3A-AA0F-4E6F-B6FB-C8E95150E373}" srcOrd="0" destOrd="0" presId="urn:microsoft.com/office/officeart/2005/8/layout/hierarchy3"/>
    <dgm:cxn modelId="{CC5EB64F-F2DD-4007-9648-397B786EAEDF}" type="presOf" srcId="{BF329172-2A23-4A5B-B3C6-26A0353762A3}" destId="{351F2F36-D6AD-4230-A606-DBD8DAB5180E}" srcOrd="0" destOrd="0" presId="urn:microsoft.com/office/officeart/2005/8/layout/hierarchy3"/>
    <dgm:cxn modelId="{1DFE8AF0-3DE1-4548-899D-62BE030B54CC}" srcId="{88B54244-EC5B-402F-B249-6C26E6022C26}" destId="{EDCFA464-EBB2-4EE5-A12C-A86D217F2C85}" srcOrd="1" destOrd="0" parTransId="{CAD96507-6877-4C81-B65B-2D9AA14F2ECB}" sibTransId="{1FD872B8-3DFA-4908-B650-2E759196EFBB}"/>
    <dgm:cxn modelId="{13A7C09D-64F3-4AE7-BF75-E34982D65249}" srcId="{C17B51F0-CEF3-4085-B706-39CF6AE9FF08}" destId="{88B54244-EC5B-402F-B249-6C26E6022C26}" srcOrd="1" destOrd="0" parTransId="{33F99099-98A5-47CA-8D67-A09B0B23B9AF}" sibTransId="{DA5C27B5-3A00-4FBA-8BA2-C754A50D6641}"/>
    <dgm:cxn modelId="{2D9FD670-E2E0-4163-BFA2-FF141181E91D}" type="presOf" srcId="{CAD96507-6877-4C81-B65B-2D9AA14F2ECB}" destId="{E4E184A4-C951-49F4-BF54-E3A1680676B6}" srcOrd="0" destOrd="0" presId="urn:microsoft.com/office/officeart/2005/8/layout/hierarchy3"/>
    <dgm:cxn modelId="{E09718CE-BA67-4CCB-B9B4-97B0961F4E0E}" type="presOf" srcId="{4848842D-9652-4A13-9B42-09C5AA973E04}" destId="{07A45C6A-63B5-42B3-B9CC-7FFD2E5B3118}" srcOrd="0" destOrd="0" presId="urn:microsoft.com/office/officeart/2005/8/layout/hierarchy3"/>
    <dgm:cxn modelId="{37C5CC97-FFEF-4390-B574-00135EACBF82}" type="presOf" srcId="{88B54244-EC5B-402F-B249-6C26E6022C26}" destId="{7D6FE562-832E-471F-953D-9F127062E637}" srcOrd="1" destOrd="0" presId="urn:microsoft.com/office/officeart/2005/8/layout/hierarchy3"/>
    <dgm:cxn modelId="{6CBB1950-7B85-49DC-804F-8CECC75C294A}" type="presOf" srcId="{78329A67-4880-4B75-BC97-E5302A6E5FCC}" destId="{C801CC0E-0F03-4738-9315-5D4DA8F1CB38}" srcOrd="0" destOrd="0" presId="urn:microsoft.com/office/officeart/2005/8/layout/hierarchy3"/>
    <dgm:cxn modelId="{74338228-9055-473F-8A23-F529D4F91295}" type="presOf" srcId="{EDCFA464-EBB2-4EE5-A12C-A86D217F2C85}" destId="{B83E7F32-32E4-4C81-ADF2-DCD4186ECDC4}" srcOrd="0" destOrd="0" presId="urn:microsoft.com/office/officeart/2005/8/layout/hierarchy3"/>
    <dgm:cxn modelId="{C9BF6695-3448-46F8-8913-472A9C5FC130}" srcId="{88B54244-EC5B-402F-B249-6C26E6022C26}" destId="{EC376011-B4D7-45D3-B969-66CA1A9DAEB3}" srcOrd="2" destOrd="0" parTransId="{6870F2A4-8148-4ECE-A2C1-A522FA88D785}" sibTransId="{74F186B1-17A6-40F9-938E-1BAAB6AAA8E9}"/>
    <dgm:cxn modelId="{DE0B9FC7-CA23-4469-BDF0-C964613D3F51}" type="presOf" srcId="{970E0A52-F769-4DAD-BB0A-2654D6717A87}" destId="{B48E436F-6296-4757-8D9B-EB4A50EA4707}" srcOrd="0" destOrd="0" presId="urn:microsoft.com/office/officeart/2005/8/layout/hierarchy3"/>
    <dgm:cxn modelId="{78FF5307-E47A-44FB-A61E-4D023816CD33}" srcId="{88B54244-EC5B-402F-B249-6C26E6022C26}" destId="{1F502335-C30A-4A99-B0C6-9EE4FA6947FC}" srcOrd="0" destOrd="0" parTransId="{9C8533F8-6569-4E92-A26A-F148AB4C8260}" sibTransId="{D4E1D25A-27BD-4B39-A981-8739675C1680}"/>
    <dgm:cxn modelId="{48B40487-6303-4C31-95DF-0B5AB80BE06E}" type="presOf" srcId="{88B54244-EC5B-402F-B249-6C26E6022C26}" destId="{96A67018-76D3-480F-9B7B-150A8ED39B2E}" srcOrd="0" destOrd="0" presId="urn:microsoft.com/office/officeart/2005/8/layout/hierarchy3"/>
    <dgm:cxn modelId="{ED345EF9-90B8-4914-9683-2C541DDD0EA9}" type="presOf" srcId="{37CE5151-1C20-4112-B86D-1D2858023930}" destId="{1A3D6FFA-B41F-4522-B4F7-15C7CD0EFB33}" srcOrd="0" destOrd="0" presId="urn:microsoft.com/office/officeart/2005/8/layout/hierarchy3"/>
    <dgm:cxn modelId="{E30E516C-E9EC-4204-856B-778CB6CE58B6}" srcId="{970E0A52-F769-4DAD-BB0A-2654D6717A87}" destId="{F36A230A-26E3-4CF6-9D5D-06BEE2D43107}" srcOrd="1" destOrd="0" parTransId="{BCCF6D9C-8594-466D-ADEE-4B01F8F98028}" sibTransId="{E5E5A828-FA35-4034-B182-36F66822CE86}"/>
    <dgm:cxn modelId="{A839FA05-A551-4F6B-8501-A330B6834D38}" srcId="{C17B51F0-CEF3-4085-B706-39CF6AE9FF08}" destId="{BF329172-2A23-4A5B-B3C6-26A0353762A3}" srcOrd="3" destOrd="0" parTransId="{ECFB57E4-1E0F-40F5-B774-1078F2FF45D1}" sibTransId="{908C926D-A844-44B4-972C-819B043AEED2}"/>
    <dgm:cxn modelId="{26F2EE8E-D24D-4C96-B4C9-C0F4E379B67F}" type="presOf" srcId="{716D7425-BE14-4F94-BB74-AC242B24D240}" destId="{F58270A1-1C4D-4810-9FC0-3584BCC723C3}" srcOrd="0" destOrd="0" presId="urn:microsoft.com/office/officeart/2005/8/layout/hierarchy3"/>
    <dgm:cxn modelId="{41467F3A-38B8-4E4C-8632-80DFA5E1B4D7}" type="presParOf" srcId="{F6478861-9692-4F58-85B9-453C424F8066}" destId="{D2527416-C1F6-45AF-9A3E-C8ABD20006A2}" srcOrd="0" destOrd="0" presId="urn:microsoft.com/office/officeart/2005/8/layout/hierarchy3"/>
    <dgm:cxn modelId="{152129BA-8C93-4518-849B-2AD9F8A91FCE}" type="presParOf" srcId="{D2527416-C1F6-45AF-9A3E-C8ABD20006A2}" destId="{AB5F3DA7-543F-4620-81F2-A6FB07436CF5}" srcOrd="0" destOrd="0" presId="urn:microsoft.com/office/officeart/2005/8/layout/hierarchy3"/>
    <dgm:cxn modelId="{86F56D1D-4D08-4F76-9212-241918E5C20B}" type="presParOf" srcId="{AB5F3DA7-543F-4620-81F2-A6FB07436CF5}" destId="{B48E436F-6296-4757-8D9B-EB4A50EA4707}" srcOrd="0" destOrd="0" presId="urn:microsoft.com/office/officeart/2005/8/layout/hierarchy3"/>
    <dgm:cxn modelId="{4A0EE21A-C95F-4648-8850-3CD474BA6FF4}" type="presParOf" srcId="{AB5F3DA7-543F-4620-81F2-A6FB07436CF5}" destId="{38E9E568-1D09-4AD1-8C80-C46CD4D732DD}" srcOrd="1" destOrd="0" presId="urn:microsoft.com/office/officeart/2005/8/layout/hierarchy3"/>
    <dgm:cxn modelId="{9A4A6BB1-2AA3-4688-A310-FA0B08341A22}" type="presParOf" srcId="{D2527416-C1F6-45AF-9A3E-C8ABD20006A2}" destId="{EE8A1DBB-2645-420E-ADE0-9FAEBA0B5BCC}" srcOrd="1" destOrd="0" presId="urn:microsoft.com/office/officeart/2005/8/layout/hierarchy3"/>
    <dgm:cxn modelId="{ABC44E4D-D70C-448A-9487-BB8B816DDA85}" type="presParOf" srcId="{EE8A1DBB-2645-420E-ADE0-9FAEBA0B5BCC}" destId="{C801CC0E-0F03-4738-9315-5D4DA8F1CB38}" srcOrd="0" destOrd="0" presId="urn:microsoft.com/office/officeart/2005/8/layout/hierarchy3"/>
    <dgm:cxn modelId="{7B2DE4D8-C47C-4247-8463-B15033D6F491}" type="presParOf" srcId="{EE8A1DBB-2645-420E-ADE0-9FAEBA0B5BCC}" destId="{282C61E0-3C7B-42E2-B365-7E28CFC24155}" srcOrd="1" destOrd="0" presId="urn:microsoft.com/office/officeart/2005/8/layout/hierarchy3"/>
    <dgm:cxn modelId="{F664F9DE-B665-4576-B815-DD7F869682C2}" type="presParOf" srcId="{EE8A1DBB-2645-420E-ADE0-9FAEBA0B5BCC}" destId="{D7FC5D8F-BC81-43B0-B959-22257CC46001}" srcOrd="2" destOrd="0" presId="urn:microsoft.com/office/officeart/2005/8/layout/hierarchy3"/>
    <dgm:cxn modelId="{DD24130E-172D-4B55-836A-398CAF94AD81}" type="presParOf" srcId="{EE8A1DBB-2645-420E-ADE0-9FAEBA0B5BCC}" destId="{3AA3E6A7-40A6-4CB3-BFBD-E39D7E3026CE}" srcOrd="3" destOrd="0" presId="urn:microsoft.com/office/officeart/2005/8/layout/hierarchy3"/>
    <dgm:cxn modelId="{69722F60-3190-4E64-B46E-88653A0044AB}" type="presParOf" srcId="{F6478861-9692-4F58-85B9-453C424F8066}" destId="{8A839A8A-3BF0-404B-A115-3943AA13DACB}" srcOrd="1" destOrd="0" presId="urn:microsoft.com/office/officeart/2005/8/layout/hierarchy3"/>
    <dgm:cxn modelId="{B2A3F04E-B2B3-4520-A355-20315815604F}" type="presParOf" srcId="{8A839A8A-3BF0-404B-A115-3943AA13DACB}" destId="{FB9046DC-25A1-4CCA-A3F5-33FA15E5AD09}" srcOrd="0" destOrd="0" presId="urn:microsoft.com/office/officeart/2005/8/layout/hierarchy3"/>
    <dgm:cxn modelId="{C946657D-E890-4BBD-849C-37A39BEB9EA3}" type="presParOf" srcId="{FB9046DC-25A1-4CCA-A3F5-33FA15E5AD09}" destId="{96A67018-76D3-480F-9B7B-150A8ED39B2E}" srcOrd="0" destOrd="0" presId="urn:microsoft.com/office/officeart/2005/8/layout/hierarchy3"/>
    <dgm:cxn modelId="{95252D75-061E-4FCB-89E1-B2144F9A2DA1}" type="presParOf" srcId="{FB9046DC-25A1-4CCA-A3F5-33FA15E5AD09}" destId="{7D6FE562-832E-471F-953D-9F127062E637}" srcOrd="1" destOrd="0" presId="urn:microsoft.com/office/officeart/2005/8/layout/hierarchy3"/>
    <dgm:cxn modelId="{7BA0A930-F847-4348-83F8-B5B68FC4CAC7}" type="presParOf" srcId="{8A839A8A-3BF0-404B-A115-3943AA13DACB}" destId="{0A1B84E7-22C1-4D09-8FAA-42207C4D6F01}" srcOrd="1" destOrd="0" presId="urn:microsoft.com/office/officeart/2005/8/layout/hierarchy3"/>
    <dgm:cxn modelId="{1412950F-275B-4CD0-9902-9394CA6A6CD5}" type="presParOf" srcId="{0A1B84E7-22C1-4D09-8FAA-42207C4D6F01}" destId="{6A93E816-EBC3-409B-BC82-F80D1E01D0FE}" srcOrd="0" destOrd="0" presId="urn:microsoft.com/office/officeart/2005/8/layout/hierarchy3"/>
    <dgm:cxn modelId="{AD66E0BC-F068-430E-AD88-2C97D0605F79}" type="presParOf" srcId="{0A1B84E7-22C1-4D09-8FAA-42207C4D6F01}" destId="{CDCA0D25-32CE-4C75-B320-5176E6C211CD}" srcOrd="1" destOrd="0" presId="urn:microsoft.com/office/officeart/2005/8/layout/hierarchy3"/>
    <dgm:cxn modelId="{706DA056-72C3-4F50-A0CB-C718F93D76EB}" type="presParOf" srcId="{0A1B84E7-22C1-4D09-8FAA-42207C4D6F01}" destId="{E4E184A4-C951-49F4-BF54-E3A1680676B6}" srcOrd="2" destOrd="0" presId="urn:microsoft.com/office/officeart/2005/8/layout/hierarchy3"/>
    <dgm:cxn modelId="{5CF09D1A-3BB7-4B41-AA3A-B04D02B41842}" type="presParOf" srcId="{0A1B84E7-22C1-4D09-8FAA-42207C4D6F01}" destId="{B83E7F32-32E4-4C81-ADF2-DCD4186ECDC4}" srcOrd="3" destOrd="0" presId="urn:microsoft.com/office/officeart/2005/8/layout/hierarchy3"/>
    <dgm:cxn modelId="{9891D81E-8E4A-4813-AA50-501E7F03AE09}" type="presParOf" srcId="{0A1B84E7-22C1-4D09-8FAA-42207C4D6F01}" destId="{37B24D81-8F11-4B5E-95DD-0A64AA0E7224}" srcOrd="4" destOrd="0" presId="urn:microsoft.com/office/officeart/2005/8/layout/hierarchy3"/>
    <dgm:cxn modelId="{7CE2F5D8-8587-423E-A072-4AA98ECF74F5}" type="presParOf" srcId="{0A1B84E7-22C1-4D09-8FAA-42207C4D6F01}" destId="{933456EE-7AC4-4D6D-9AC2-60D0DC3BB234}" srcOrd="5" destOrd="0" presId="urn:microsoft.com/office/officeart/2005/8/layout/hierarchy3"/>
    <dgm:cxn modelId="{40E0FF55-52F6-4DAC-B3FC-1D7C77F44734}" type="presParOf" srcId="{F6478861-9692-4F58-85B9-453C424F8066}" destId="{70592137-D656-4499-BE1F-2929A1ED23C4}" srcOrd="2" destOrd="0" presId="urn:microsoft.com/office/officeart/2005/8/layout/hierarchy3"/>
    <dgm:cxn modelId="{0F883239-4A14-4D7B-B8FD-B1DF7E5FD5B0}" type="presParOf" srcId="{70592137-D656-4499-BE1F-2929A1ED23C4}" destId="{A1DAF631-5353-43D6-8314-90FF896C8530}" srcOrd="0" destOrd="0" presId="urn:microsoft.com/office/officeart/2005/8/layout/hierarchy3"/>
    <dgm:cxn modelId="{773E6799-2BDE-4154-B809-D2A1E5605A16}" type="presParOf" srcId="{A1DAF631-5353-43D6-8314-90FF896C8530}" destId="{5C5DC175-802B-4922-8A31-1E145BF9B4A9}" srcOrd="0" destOrd="0" presId="urn:microsoft.com/office/officeart/2005/8/layout/hierarchy3"/>
    <dgm:cxn modelId="{9D2F594B-A195-4262-BA2B-E5747D65D91C}" type="presParOf" srcId="{A1DAF631-5353-43D6-8314-90FF896C8530}" destId="{C40AC9D1-ADBF-44F0-8A39-8BE5141BC993}" srcOrd="1" destOrd="0" presId="urn:microsoft.com/office/officeart/2005/8/layout/hierarchy3"/>
    <dgm:cxn modelId="{640416F3-2D41-4301-9894-86A380EA9CA6}" type="presParOf" srcId="{70592137-D656-4499-BE1F-2929A1ED23C4}" destId="{9289429C-F466-4D1F-A672-59E850B0255E}" srcOrd="1" destOrd="0" presId="urn:microsoft.com/office/officeart/2005/8/layout/hierarchy3"/>
    <dgm:cxn modelId="{4D6EE822-7D8B-4DEB-B62B-04343940F92E}" type="presParOf" srcId="{9289429C-F466-4D1F-A672-59E850B0255E}" destId="{73AA25E5-05BE-4B26-9D0D-F3354ED73497}" srcOrd="0" destOrd="0" presId="urn:microsoft.com/office/officeart/2005/8/layout/hierarchy3"/>
    <dgm:cxn modelId="{9A00702F-5685-4588-AFB3-706DDEAD60C8}" type="presParOf" srcId="{9289429C-F466-4D1F-A672-59E850B0255E}" destId="{75605BE4-B71E-4154-B896-644045BC4CA2}" srcOrd="1" destOrd="0" presId="urn:microsoft.com/office/officeart/2005/8/layout/hierarchy3"/>
    <dgm:cxn modelId="{17F0248C-EFC7-412A-A2C2-18BA27ED6E73}" type="presParOf" srcId="{9289429C-F466-4D1F-A672-59E850B0255E}" destId="{6116E226-CBCC-4B49-B443-9F3E7C3C9EE9}" srcOrd="2" destOrd="0" presId="urn:microsoft.com/office/officeart/2005/8/layout/hierarchy3"/>
    <dgm:cxn modelId="{9F88009C-0D37-430E-B556-AE898F33E86C}" type="presParOf" srcId="{9289429C-F466-4D1F-A672-59E850B0255E}" destId="{1A3D6FFA-B41F-4522-B4F7-15C7CD0EFB33}" srcOrd="3" destOrd="0" presId="urn:microsoft.com/office/officeart/2005/8/layout/hierarchy3"/>
    <dgm:cxn modelId="{C17FFA69-7312-4D7C-A743-8483FF1749CD}" type="presParOf" srcId="{9289429C-F466-4D1F-A672-59E850B0255E}" destId="{07A45C6A-63B5-42B3-B9CC-7FFD2E5B3118}" srcOrd="4" destOrd="0" presId="urn:microsoft.com/office/officeart/2005/8/layout/hierarchy3"/>
    <dgm:cxn modelId="{7DE9931F-2F49-464B-B5BD-34483F4A05E3}" type="presParOf" srcId="{9289429C-F466-4D1F-A672-59E850B0255E}" destId="{B31C790E-6FA0-4831-A813-15038F8009BC}" srcOrd="5" destOrd="0" presId="urn:microsoft.com/office/officeart/2005/8/layout/hierarchy3"/>
    <dgm:cxn modelId="{42049745-4282-4A82-A12C-17BD20F8901D}" type="presParOf" srcId="{F6478861-9692-4F58-85B9-453C424F8066}" destId="{B07F57B5-1511-4685-9497-F439935878AC}" srcOrd="3" destOrd="0" presId="urn:microsoft.com/office/officeart/2005/8/layout/hierarchy3"/>
    <dgm:cxn modelId="{987A3F39-3DC0-4538-85F4-B7548E9D096A}" type="presParOf" srcId="{B07F57B5-1511-4685-9497-F439935878AC}" destId="{8C68E8CB-3CF7-429F-BC57-A6E55CDA2F2B}" srcOrd="0" destOrd="0" presId="urn:microsoft.com/office/officeart/2005/8/layout/hierarchy3"/>
    <dgm:cxn modelId="{2EECE79E-B9BA-4E7D-A0BD-D226B14EDF01}" type="presParOf" srcId="{8C68E8CB-3CF7-429F-BC57-A6E55CDA2F2B}" destId="{351F2F36-D6AD-4230-A606-DBD8DAB5180E}" srcOrd="0" destOrd="0" presId="urn:microsoft.com/office/officeart/2005/8/layout/hierarchy3"/>
    <dgm:cxn modelId="{B12FB6A1-82C0-47F7-B223-4B518207BCF0}" type="presParOf" srcId="{8C68E8CB-3CF7-429F-BC57-A6E55CDA2F2B}" destId="{8B1D4946-E09C-4C02-8CC0-045BA55F6D25}" srcOrd="1" destOrd="0" presId="urn:microsoft.com/office/officeart/2005/8/layout/hierarchy3"/>
    <dgm:cxn modelId="{D8C7E273-3D71-40E7-A832-B6A61FF3DF43}" type="presParOf" srcId="{B07F57B5-1511-4685-9497-F439935878AC}" destId="{0CD66FD2-CE47-4094-AA09-8A7F6EC2031E}" srcOrd="1" destOrd="0" presId="urn:microsoft.com/office/officeart/2005/8/layout/hierarchy3"/>
    <dgm:cxn modelId="{0862489E-692E-45E9-B58C-0F4E9240963B}" type="presParOf" srcId="{0CD66FD2-CE47-4094-AA09-8A7F6EC2031E}" destId="{B52175B0-4C4E-450D-98F5-43EFE59DE68B}" srcOrd="0" destOrd="0" presId="urn:microsoft.com/office/officeart/2005/8/layout/hierarchy3"/>
    <dgm:cxn modelId="{C20A2ACF-FF9D-4D60-8D82-A60172A1743B}" type="presParOf" srcId="{0CD66FD2-CE47-4094-AA09-8A7F6EC2031E}" destId="{E995D1FB-5D97-4318-A9D4-345FA08F939A}" srcOrd="1" destOrd="0" presId="urn:microsoft.com/office/officeart/2005/8/layout/hierarchy3"/>
    <dgm:cxn modelId="{2F511EA2-DE5F-4100-8AF2-F7C184EEB05D}" type="presParOf" srcId="{0CD66FD2-CE47-4094-AA09-8A7F6EC2031E}" destId="{F58270A1-1C4D-4810-9FC0-3584BCC723C3}" srcOrd="2" destOrd="0" presId="urn:microsoft.com/office/officeart/2005/8/layout/hierarchy3"/>
    <dgm:cxn modelId="{F879007D-0DF0-4876-A8D4-7723B206E253}" type="presParOf" srcId="{0CD66FD2-CE47-4094-AA09-8A7F6EC2031E}" destId="{63028D3A-AA0F-4E6F-B6FB-C8E95150E37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8/22/2014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Data </a:t>
            </a:r>
            <a:r>
              <a:rPr lang="en-US" dirty="0" smtClean="0"/>
              <a:t>refers to digital data volume, velocity and/or variety whose</a:t>
            </a:r>
            <a:r>
              <a:rPr lang="en-US" baseline="0" dirty="0" smtClean="0"/>
              <a:t> </a:t>
            </a:r>
            <a:r>
              <a:rPr lang="en-US" dirty="0" smtClean="0"/>
              <a:t>management requires scalability across coupled horizontal resources</a:t>
            </a:r>
          </a:p>
          <a:p>
            <a:r>
              <a:rPr lang="en-US" b="1" dirty="0" smtClean="0"/>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1020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8</a:t>
            </a:fld>
            <a:endParaRPr lang="en-US"/>
          </a:p>
        </p:txBody>
      </p:sp>
    </p:spTree>
    <p:extLst>
      <p:ext uri="{BB962C8B-B14F-4D97-AF65-F5344CB8AC3E}">
        <p14:creationId xmlns:p14="http://schemas.microsoft.com/office/powerpoint/2010/main" val="128011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12</a:t>
            </a:fld>
            <a:endParaRPr lang="en-US"/>
          </a:p>
        </p:txBody>
      </p:sp>
    </p:spTree>
    <p:extLst>
      <p:ext uri="{BB962C8B-B14F-4D97-AF65-F5344CB8AC3E}">
        <p14:creationId xmlns:p14="http://schemas.microsoft.com/office/powerpoint/2010/main" val="867189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14</a:t>
            </a:fld>
            <a:endParaRPr lang="en-US"/>
          </a:p>
        </p:txBody>
      </p:sp>
    </p:spTree>
    <p:extLst>
      <p:ext uri="{BB962C8B-B14F-4D97-AF65-F5344CB8AC3E}">
        <p14:creationId xmlns:p14="http://schemas.microsoft.com/office/powerpoint/2010/main" val="427486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Rot="1" noChangeAspect="1" noChangeArrowheads="1" noTextEdit="1"/>
          </p:cNvSpPr>
          <p:nvPr>
            <p:ph type="sldImg"/>
          </p:nvPr>
        </p:nvSpPr>
        <p:spPr>
          <a:xfrm>
            <a:off x="1147763" y="685800"/>
            <a:ext cx="4570412" cy="3429000"/>
          </a:xfrm>
          <a:ln/>
        </p:spPr>
      </p:sp>
      <p:sp>
        <p:nvSpPr>
          <p:cNvPr id="103321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0876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40</a:t>
            </a:fld>
            <a:endParaRPr lang="en-US"/>
          </a:p>
        </p:txBody>
      </p:sp>
    </p:spTree>
    <p:extLst>
      <p:ext uri="{BB962C8B-B14F-4D97-AF65-F5344CB8AC3E}">
        <p14:creationId xmlns:p14="http://schemas.microsoft.com/office/powerpoint/2010/main" val="415432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9436324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8/22/2014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24155" cy="1143000"/>
          </a:xfrm>
        </p:spPr>
        <p:txBody>
          <a:bodyPr>
            <a:noAutofit/>
          </a:bodyPr>
          <a:lstStyle>
            <a:lvl1pPr>
              <a:defRPr sz="36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8/22/2014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8/22/2014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8/22/2014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8/22/2014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8/22/2014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8/22/2014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8/22/2014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8/22/2014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8/22/2014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8/22/2014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8/22/2014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8/22/2014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2.png"/><Relationship Id="rId5" Type="http://schemas.openxmlformats.org/officeDocument/2006/relationships/slideLayout" Target="../slideLayouts/slideLayout53.xml"/><Relationship Id="rId10" Type="http://schemas.openxmlformats.org/officeDocument/2006/relationships/theme" Target="../theme/theme7.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2.png"/><Relationship Id="rId4" Type="http://schemas.openxmlformats.org/officeDocument/2006/relationships/slideLayout" Target="../slideLayouts/slideLayout61.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8/22/2014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45"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wmf"/><Relationship Id="rId3" Type="http://schemas.openxmlformats.org/officeDocument/2006/relationships/image" Target="../media/image14.wmf"/><Relationship Id="rId21" Type="http://schemas.openxmlformats.org/officeDocument/2006/relationships/image" Target="../media/image32.pn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jpeg"/><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17.wmf"/><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jpe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igdatawg.nist.gov/V1_output_docs.php" TargetMode="External"/><Relationship Id="rId2" Type="http://schemas.openxmlformats.org/officeDocument/2006/relationships/hyperlink" Target="http://bigdatawg.nist.gov/usecases.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cams.de/content/departments/stks/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quakesim.org/tools/timeseries"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hyperlink" Target="http://research.microsoft.com/en-us/collaboration/fourthparadig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1339"/>
            <a:ext cx="9144000" cy="1339057"/>
          </a:xfrm>
        </p:spPr>
        <p:txBody>
          <a:bodyPr>
            <a:noAutofit/>
          </a:bodyPr>
          <a:lstStyle/>
          <a:p>
            <a:r>
              <a:rPr lang="en-US" b="1" dirty="0"/>
              <a:t>Big Data Open Source Software </a:t>
            </a:r>
            <a:br>
              <a:rPr lang="en-US" b="1" dirty="0"/>
            </a:br>
            <a:r>
              <a:rPr lang="en-US" b="1" dirty="0"/>
              <a:t>and Projects </a:t>
            </a:r>
            <a:r>
              <a:rPr lang="en-US" b="1" dirty="0" smtClean="0"/>
              <a:t/>
            </a:r>
            <a:br>
              <a:rPr lang="en-US" b="1" dirty="0" smtClean="0"/>
            </a:br>
            <a:r>
              <a:rPr lang="en-US" b="1" dirty="0" smtClean="0"/>
              <a:t>Big Data </a:t>
            </a:r>
            <a:r>
              <a:rPr lang="en-US" b="1" smtClean="0"/>
              <a:t>Application Structure</a:t>
            </a:r>
            <a:r>
              <a:rPr lang="en-US" sz="4800" dirty="0"/>
              <a:t> </a:t>
            </a:r>
          </a:p>
        </p:txBody>
      </p:sp>
      <p:sp>
        <p:nvSpPr>
          <p:cNvPr id="3" name="Subtitle 2"/>
          <p:cNvSpPr>
            <a:spLocks noGrp="1"/>
          </p:cNvSpPr>
          <p:nvPr>
            <p:ph type="subTitle" idx="1"/>
          </p:nvPr>
        </p:nvSpPr>
        <p:spPr>
          <a:xfrm>
            <a:off x="0" y="2765612"/>
            <a:ext cx="7404410" cy="838200"/>
          </a:xfrm>
        </p:spPr>
        <p:txBody>
          <a:bodyPr>
            <a:noAutofit/>
          </a:bodyPr>
          <a:lstStyle/>
          <a:p>
            <a:r>
              <a:rPr lang="en-US" sz="2400" b="1" dirty="0">
                <a:solidFill>
                  <a:schemeClr val="tx1">
                    <a:lumMod val="75000"/>
                    <a:lumOff val="25000"/>
                  </a:schemeClr>
                </a:solidFill>
              </a:rPr>
              <a:t>I590 Data Science Curriculum</a:t>
            </a:r>
          </a:p>
          <a:p>
            <a:r>
              <a:rPr lang="en-US" sz="2400" b="1" dirty="0">
                <a:solidFill>
                  <a:schemeClr val="tx1">
                    <a:lumMod val="75000"/>
                    <a:lumOff val="25000"/>
                  </a:schemeClr>
                </a:solidFill>
              </a:rPr>
              <a:t>August 16 2014</a:t>
            </a:r>
            <a:endParaRPr lang="it-IT" sz="2400" b="1" dirty="0">
              <a:solidFill>
                <a:schemeClr val="tx1">
                  <a:lumMod val="75000"/>
                  <a:lumOff val="25000"/>
                </a:schemeClr>
              </a:solidFill>
            </a:endParaRPr>
          </a:p>
        </p:txBody>
      </p:sp>
      <p:sp>
        <p:nvSpPr>
          <p:cNvPr id="5" name="Subtitle 2"/>
          <p:cNvSpPr txBox="1">
            <a:spLocks/>
          </p:cNvSpPr>
          <p:nvPr/>
        </p:nvSpPr>
        <p:spPr>
          <a:xfrm>
            <a:off x="-680225" y="4038600"/>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7147932"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a:xfrm>
            <a:off x="1371600" y="3895344"/>
            <a:ext cx="6060831" cy="1752600"/>
          </a:xfrm>
        </p:spPr>
        <p:txBody>
          <a:body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2836225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1279723"/>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2040672"/>
            <a:ext cx="3898328" cy="4817327"/>
          </a:xfrm>
        </p:spPr>
        <p:txBody>
          <a:bodyPr>
            <a:normAutofit fontScale="70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11</a:t>
            </a:fld>
            <a:endParaRPr lang="en-US" dirty="0"/>
          </a:p>
        </p:txBody>
      </p:sp>
    </p:spTree>
    <p:extLst>
      <p:ext uri="{BB962C8B-B14F-4D97-AF65-F5344CB8AC3E}">
        <p14:creationId xmlns:p14="http://schemas.microsoft.com/office/powerpoint/2010/main" val="154927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603375" y="2158999"/>
          <a:ext cx="5937250" cy="3587752"/>
        </p:xfrm>
        <a:graphic>
          <a:graphicData uri="http://schemas.openxmlformats.org/drawingml/2006/table">
            <a:tbl>
              <a:tblPr firstRow="1" firstCol="1" bandRow="1">
                <a:tableStyleId>{5C22544A-7EE6-4342-B048-85BDC9FD1C3A}</a:tableStyleId>
              </a:tblPr>
              <a:tblGrid>
                <a:gridCol w="909320"/>
                <a:gridCol w="1508760"/>
                <a:gridCol w="1099820"/>
                <a:gridCol w="937260"/>
                <a:gridCol w="1482090"/>
              </a:tblGrid>
              <a:tr h="0">
                <a:tc gridSpan="5">
                  <a:txBody>
                    <a:bodyPr/>
                    <a:lstStyle/>
                    <a:p>
                      <a:pPr marL="0" marR="0" algn="ctr">
                        <a:lnSpc>
                          <a:spcPct val="107000"/>
                        </a:lnSpc>
                        <a:spcBef>
                          <a:spcPts val="0"/>
                        </a:spcBef>
                        <a:spcAft>
                          <a:spcPts val="0"/>
                        </a:spcAft>
                      </a:pPr>
                      <a:r>
                        <a:rPr lang="en-US" sz="1100">
                          <a:effectLst/>
                        </a:rPr>
                        <a:t>Table 4: Characteristics of 6 Distributed Applications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l">
                        <a:lnSpc>
                          <a:spcPct val="107000"/>
                        </a:lnSpc>
                        <a:spcBef>
                          <a:spcPts val="0"/>
                        </a:spcBef>
                        <a:spcAft>
                          <a:spcPts val="0"/>
                        </a:spcAft>
                      </a:pPr>
                      <a:r>
                        <a:rPr lang="en-US" sz="1100">
                          <a:effectLst/>
                        </a:rPr>
                        <a:t>Application Example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Execution Unit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Communication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Coordination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Execution Environment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Montage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sequential and parallel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(DAG)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Dynamic process creation, execution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NEKTAR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concurrent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Stream based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Co-scheduling, data streaming, async. I/O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Replica-Exchange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 and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Pub/sub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and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Decoupled coordination and messaging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Climate Prediction (generation)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 &amp;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Master-Worker,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@Home (BOINC)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Climate Prediction</a:t>
                      </a:r>
                    </a:p>
                    <a:p>
                      <a:pPr marL="0" marR="0" algn="l">
                        <a:lnSpc>
                          <a:spcPct val="107000"/>
                        </a:lnSpc>
                        <a:spcBef>
                          <a:spcPts val="0"/>
                        </a:spcBef>
                        <a:spcAft>
                          <a:spcPts val="0"/>
                        </a:spcAft>
                      </a:pPr>
                      <a:r>
                        <a:rPr lang="en-US" sz="1100">
                          <a:effectLst/>
                        </a:rPr>
                        <a:t>(analysis)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seq. &amp;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Dynamics process creation, workflow execution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SCOOP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Preemptive scheduling, reservations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150">
                <a:tc>
                  <a:txBody>
                    <a:bodyPr/>
                    <a:lstStyle/>
                    <a:p>
                      <a:pPr marL="0" marR="0" algn="l">
                        <a:lnSpc>
                          <a:spcPct val="107000"/>
                        </a:lnSpc>
                        <a:spcBef>
                          <a:spcPts val="0"/>
                        </a:spcBef>
                        <a:spcAft>
                          <a:spcPts val="0"/>
                        </a:spcAft>
                      </a:pPr>
                      <a:r>
                        <a:rPr lang="en-US" sz="1100">
                          <a:effectLst/>
                        </a:rPr>
                        <a:t>Coupled Fusion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Stream-based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Co-scheduling, data streaming, </a:t>
                      </a:r>
                      <a:r>
                        <a:rPr lang="en-US" sz="1100" dirty="0" err="1">
                          <a:effectLst/>
                        </a:rPr>
                        <a:t>async</a:t>
                      </a:r>
                      <a:r>
                        <a:rPr lang="en-US" sz="1100" dirty="0">
                          <a:effectLst/>
                        </a:rPr>
                        <a:t> 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C4B85148-DB98-4269-ACE6-2DF49F9918C9}" type="slidenum">
              <a:rPr lang="en-US" smtClean="0"/>
              <a:pPr/>
              <a:t>12</a:t>
            </a:fld>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Tree>
    <p:extLst>
      <p:ext uri="{BB962C8B-B14F-4D97-AF65-F5344CB8AC3E}">
        <p14:creationId xmlns:p14="http://schemas.microsoft.com/office/powerpoint/2010/main" val="2444327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a:t>
            </a:r>
            <a:br>
              <a:rPr lang="en-US" b="1" dirty="0" smtClean="0"/>
            </a:br>
            <a:r>
              <a:rPr lang="en-US" b="1" dirty="0" smtClean="0"/>
              <a:t>Sources of Parallelism</a:t>
            </a:r>
            <a:endParaRPr lang="en-US" b="1" dirty="0"/>
          </a:p>
        </p:txBody>
      </p:sp>
    </p:spTree>
    <p:extLst>
      <p:ext uri="{BB962C8B-B14F-4D97-AF65-F5344CB8AC3E}">
        <p14:creationId xmlns:p14="http://schemas.microsoft.com/office/powerpoint/2010/main" val="135547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6434254" cy="718039"/>
          </a:xfrm>
        </p:spPr>
        <p:txBody>
          <a:bodyPr>
            <a:noAutofit/>
          </a:bodyPr>
          <a:lstStyle/>
          <a:p>
            <a:pPr algn="ctr"/>
            <a:r>
              <a:rPr lang="en-US" sz="2000" b="1" dirty="0" smtClean="0">
                <a:latin typeface="+mn-lt"/>
              </a:rPr>
              <a:t>51 Detailed Use Cases: </a:t>
            </a:r>
            <a:r>
              <a:rPr lang="en-US" sz="1800" b="1" dirty="0" smtClean="0">
                <a:latin typeface="+mn-lt"/>
              </a:rPr>
              <a:t>Contributed July-September 2013</a:t>
            </a:r>
            <a:br>
              <a:rPr lang="en-US" sz="1800" b="1" dirty="0" smtClean="0">
                <a:latin typeface="+mn-lt"/>
              </a:rPr>
            </a:br>
            <a:r>
              <a:rPr lang="en-US" sz="1800" b="1" dirty="0" smtClean="0">
                <a:latin typeface="+mn-lt"/>
              </a:rPr>
              <a:t>Covers goals, data features such as 3 V’s, software, hardware</a:t>
            </a:r>
            <a:endParaRPr lang="en-US" sz="18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14</a:t>
            </a:fld>
            <a:endParaRPr lang="en-US" dirty="0"/>
          </a:p>
        </p:txBody>
      </p:sp>
      <p:sp>
        <p:nvSpPr>
          <p:cNvPr id="4" name="TextBox 3"/>
          <p:cNvSpPr txBox="1"/>
          <p:nvPr/>
        </p:nvSpPr>
        <p:spPr>
          <a:xfrm>
            <a:off x="4187306" y="793700"/>
            <a:ext cx="2477404" cy="646331"/>
          </a:xfrm>
          <a:prstGeom prst="rect">
            <a:avLst/>
          </a:prstGeom>
          <a:noFill/>
        </p:spPr>
        <p:txBody>
          <a:bodyPr wrap="square" rtlCol="0">
            <a:spAutoFit/>
          </a:bodyPr>
          <a:lstStyle/>
          <a:p>
            <a:r>
              <a:rPr lang="en-US" dirty="0" smtClean="0">
                <a:solidFill>
                  <a:srgbClr val="0070C0"/>
                </a:solidFill>
                <a:cs typeface="Times New Roman" panose="02020603050405020304" pitchFamily="18" charset="0"/>
              </a:rPr>
              <a:t>26 Features for each use case. Biased to science</a:t>
            </a:r>
            <a:endParaRPr lang="en-US"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7081024" cy="788254"/>
          </a:xfrm>
        </p:spPr>
        <p:txBody>
          <a:bodyPr>
            <a:normAutofit/>
          </a:bodyPr>
          <a:lstStyle/>
          <a:p>
            <a:r>
              <a:rPr lang="en-US" sz="3200" b="1" dirty="0"/>
              <a:t>51 Use Cases: What </a:t>
            </a:r>
            <a:r>
              <a:rPr lang="en-US" sz="3200" b="1" dirty="0" smtClean="0"/>
              <a:t>is Parallelism Over?</a:t>
            </a:r>
            <a:endParaRPr lang="en-US" sz="3200" b="1" dirty="0"/>
          </a:p>
        </p:txBody>
      </p:sp>
      <p:sp>
        <p:nvSpPr>
          <p:cNvPr id="3" name="Content Placeholder 2"/>
          <p:cNvSpPr>
            <a:spLocks noGrp="1"/>
          </p:cNvSpPr>
          <p:nvPr>
            <p:ph idx="1"/>
          </p:nvPr>
        </p:nvSpPr>
        <p:spPr>
          <a:xfrm>
            <a:off x="0" y="700493"/>
            <a:ext cx="9144000" cy="6098891"/>
          </a:xfrm>
        </p:spPr>
        <p:txBody>
          <a:bodyPr>
            <a:normAutofit lnSpcReduction="10000"/>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t>
            </a:r>
            <a:r>
              <a:rPr lang="en-US" sz="2000" dirty="0" smtClean="0"/>
              <a:t/>
            </a:r>
            <a:br>
              <a:rPr lang="en-US" sz="2000" dirty="0" smtClean="0"/>
            </a:br>
            <a:r>
              <a:rPr lang="en-US" sz="2000" dirty="0" smtClean="0"/>
              <a:t>application and often both</a:t>
            </a:r>
            <a:endParaRPr lang="en-US" sz="2000" dirty="0"/>
          </a:p>
          <a:p>
            <a:r>
              <a:rPr lang="en-US" sz="2000" b="1" dirty="0">
                <a:solidFill>
                  <a:srgbClr val="006BB5"/>
                </a:solidFill>
              </a:rPr>
              <a:t>Decision makers </a:t>
            </a:r>
            <a:r>
              <a:rPr lang="en-US" sz="2000" dirty="0"/>
              <a:t>like researchers or doctors </a:t>
            </a:r>
            <a:r>
              <a:rPr lang="en-US" sz="2000" dirty="0" smtClean="0"/>
              <a:t/>
            </a:r>
            <a:br>
              <a:rPr lang="en-US" sz="2000" dirty="0" smtClean="0"/>
            </a:br>
            <a:r>
              <a:rPr lang="en-US" sz="2000" dirty="0" smtClean="0"/>
              <a:t>(</a:t>
            </a:r>
            <a:r>
              <a:rPr lang="en-US" sz="2000" dirty="0"/>
              <a:t>users of application)</a:t>
            </a:r>
          </a:p>
          <a:p>
            <a:r>
              <a:rPr lang="en-US" sz="2000" b="1" dirty="0" smtClean="0">
                <a:solidFill>
                  <a:srgbClr val="006BB5"/>
                </a:solidFill>
              </a:rPr>
              <a:t>Items</a:t>
            </a:r>
            <a:r>
              <a:rPr lang="en-US" sz="2000" dirty="0" smtClean="0"/>
              <a:t> </a:t>
            </a:r>
            <a:r>
              <a:rPr lang="en-US" sz="2000" dirty="0"/>
              <a:t>such as Images, EMR, Sequences below; observations or contents of online store</a:t>
            </a:r>
          </a:p>
          <a:p>
            <a:pPr lvl="1"/>
            <a:r>
              <a:rPr lang="en-US" sz="1800" b="1" dirty="0">
                <a:solidFill>
                  <a:srgbClr val="006BB5"/>
                </a:solidFill>
              </a:rPr>
              <a:t>Images </a:t>
            </a:r>
            <a:r>
              <a:rPr lang="en-US" sz="1800" dirty="0"/>
              <a:t>or “Electronic Information nuggets</a:t>
            </a:r>
            <a:r>
              <a:rPr lang="en-US" sz="1800" dirty="0" smtClean="0"/>
              <a:t>”; </a:t>
            </a:r>
            <a:r>
              <a:rPr lang="en-US" sz="1800" b="1" dirty="0" smtClean="0">
                <a:solidFill>
                  <a:srgbClr val="0070C0"/>
                </a:solidFill>
              </a:rPr>
              <a:t>pixels</a:t>
            </a:r>
            <a:r>
              <a:rPr lang="en-US" sz="1800" dirty="0" smtClean="0"/>
              <a:t> within images</a:t>
            </a:r>
            <a:endParaRPr lang="en-US" sz="1800" dirty="0"/>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smtClean="0"/>
              <a:t>specifications, </a:t>
            </a:r>
            <a:r>
              <a:rPr lang="en-US" sz="1800" dirty="0"/>
              <a:t>etc</a:t>
            </a:r>
            <a:r>
              <a:rPr lang="en-US" sz="1800" dirty="0" smtClean="0"/>
              <a:t>., </a:t>
            </a:r>
            <a:r>
              <a:rPr lang="en-US" sz="1800" dirty="0"/>
              <a:t>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smtClean="0">
                <a:solidFill>
                  <a:srgbClr val="006BB5"/>
                </a:solidFill>
              </a:rPr>
              <a:t>Sensors</a:t>
            </a:r>
            <a:r>
              <a:rPr lang="en-US" sz="2000" dirty="0" smtClean="0"/>
              <a:t> – Internet of Things</a:t>
            </a:r>
          </a:p>
          <a:p>
            <a:r>
              <a:rPr lang="en-US" sz="2000" b="1" dirty="0" smtClean="0">
                <a:solidFill>
                  <a:srgbClr val="006BB5"/>
                </a:solidFill>
              </a:rPr>
              <a:t>Events</a:t>
            </a:r>
            <a:r>
              <a:rPr lang="en-US" sz="2000" dirty="0" smtClean="0"/>
              <a:t> such as detected anomalies in telescope or credit card data or atmosphere</a:t>
            </a:r>
          </a:p>
          <a:p>
            <a:r>
              <a:rPr lang="en-US" sz="2000" b="1" dirty="0" smtClean="0">
                <a:solidFill>
                  <a:srgbClr val="0070C0"/>
                </a:solidFill>
              </a:rPr>
              <a:t>(Complex) </a:t>
            </a:r>
            <a:r>
              <a:rPr lang="en-US" sz="2000" b="1" dirty="0" smtClean="0">
                <a:solidFill>
                  <a:srgbClr val="006BB5"/>
                </a:solidFill>
              </a:rPr>
              <a:t>Nodes</a:t>
            </a:r>
            <a:r>
              <a:rPr lang="en-US" sz="2000" b="1" dirty="0" smtClean="0"/>
              <a:t> </a:t>
            </a:r>
            <a:r>
              <a:rPr lang="en-US" sz="2000" dirty="0" smtClean="0"/>
              <a:t>in RDF Graph</a:t>
            </a:r>
          </a:p>
          <a:p>
            <a:r>
              <a:rPr lang="en-US" sz="2000" b="1" dirty="0" smtClean="0">
                <a:solidFill>
                  <a:srgbClr val="006BB5"/>
                </a:solidFill>
              </a:rPr>
              <a:t>Simple nodes </a:t>
            </a:r>
            <a:r>
              <a:rPr lang="en-US" sz="2000" dirty="0" smtClean="0"/>
              <a:t>as in a learning network</a:t>
            </a:r>
          </a:p>
          <a:p>
            <a:r>
              <a:rPr lang="en-US" sz="2000" b="1" dirty="0" smtClean="0">
                <a:solidFill>
                  <a:srgbClr val="006BB5"/>
                </a:solidFill>
              </a:rPr>
              <a:t>Tweets</a:t>
            </a:r>
            <a:r>
              <a:rPr lang="en-US" sz="2000" dirty="0" smtClean="0"/>
              <a:t>, </a:t>
            </a:r>
            <a:r>
              <a:rPr lang="en-US" sz="2000" b="1" dirty="0" smtClean="0">
                <a:solidFill>
                  <a:srgbClr val="006BB5"/>
                </a:solidFill>
              </a:rPr>
              <a:t>Blogs</a:t>
            </a:r>
            <a:r>
              <a:rPr lang="en-US" sz="2000" dirty="0" smtClean="0"/>
              <a:t>, </a:t>
            </a:r>
            <a:r>
              <a:rPr lang="en-US" sz="2000" b="1" dirty="0" smtClean="0">
                <a:solidFill>
                  <a:srgbClr val="006BB5"/>
                </a:solidFill>
              </a:rPr>
              <a:t>Documents</a:t>
            </a:r>
            <a:r>
              <a:rPr lang="en-US" sz="2000" dirty="0" smtClean="0"/>
              <a:t>, </a:t>
            </a:r>
            <a:r>
              <a:rPr lang="en-US" sz="2000" b="1" dirty="0" smtClean="0">
                <a:solidFill>
                  <a:srgbClr val="006BB5"/>
                </a:solidFill>
              </a:rPr>
              <a:t>Web Pages, </a:t>
            </a:r>
            <a:r>
              <a:rPr lang="en-US" sz="2000" dirty="0" smtClean="0"/>
              <a:t>etc.</a:t>
            </a:r>
          </a:p>
          <a:p>
            <a:pPr lvl="1"/>
            <a:r>
              <a:rPr lang="en-US" sz="2000" dirty="0" smtClean="0"/>
              <a:t>And characters/words in them</a:t>
            </a:r>
          </a:p>
          <a:p>
            <a:r>
              <a:rPr lang="en-US" sz="2000" b="1" dirty="0" smtClean="0">
                <a:solidFill>
                  <a:srgbClr val="006BB5"/>
                </a:solidFill>
              </a:rPr>
              <a:t>Files</a:t>
            </a:r>
            <a:r>
              <a:rPr lang="en-US" sz="2000" dirty="0" smtClean="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a:t>
            </a:r>
            <a:r>
              <a:rPr lang="en-US" sz="2000" dirty="0" smtClean="0"/>
              <a:t>simulations</a:t>
            </a:r>
          </a:p>
          <a:p>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15</a:t>
            </a:fld>
            <a:endParaRPr lang="en-US" dirty="0"/>
          </a:p>
        </p:txBody>
      </p:sp>
    </p:spTree>
    <p:extLst>
      <p:ext uri="{BB962C8B-B14F-4D97-AF65-F5344CB8AC3E}">
        <p14:creationId xmlns:p14="http://schemas.microsoft.com/office/powerpoint/2010/main" val="1929306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First Set of Features</a:t>
            </a:r>
            <a:endParaRPr lang="en-US" b="1" dirty="0"/>
          </a:p>
        </p:txBody>
      </p:sp>
    </p:spTree>
    <p:extLst>
      <p:ext uri="{BB962C8B-B14F-4D97-AF65-F5344CB8AC3E}">
        <p14:creationId xmlns:p14="http://schemas.microsoft.com/office/powerpoint/2010/main" val="442186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11951" cy="700147"/>
          </a:xfrm>
        </p:spPr>
        <p:txBody>
          <a:bodyPr>
            <a:noAutofit/>
          </a:bodyPr>
          <a:lstStyle/>
          <a:p>
            <a:r>
              <a:rPr lang="en-US" sz="3200" b="1" dirty="0" smtClean="0"/>
              <a:t>Features of 51 Big Data Use Cases I</a:t>
            </a:r>
            <a:endParaRPr lang="en-US" sz="3200" b="1" dirty="0"/>
          </a:p>
        </p:txBody>
      </p:sp>
      <p:sp>
        <p:nvSpPr>
          <p:cNvPr id="3" name="Content Placeholder 2"/>
          <p:cNvSpPr>
            <a:spLocks noGrp="1"/>
          </p:cNvSpPr>
          <p:nvPr>
            <p:ph idx="1"/>
          </p:nvPr>
        </p:nvSpPr>
        <p:spPr>
          <a:xfrm>
            <a:off x="94891" y="538625"/>
            <a:ext cx="8936966" cy="4525963"/>
          </a:xfrm>
        </p:spPr>
        <p:txBody>
          <a:bodyPr>
            <a:noAutofit/>
          </a:bodyPr>
          <a:lstStyle/>
          <a:p>
            <a:r>
              <a:rPr lang="en-US" sz="2400" b="1" dirty="0" smtClean="0">
                <a:solidFill>
                  <a:srgbClr val="CC00FF"/>
                </a:solidFill>
              </a:rPr>
              <a:t>PP (26)</a:t>
            </a:r>
            <a:r>
              <a:rPr lang="en-US" sz="2400" dirty="0" smtClean="0">
                <a:solidFill>
                  <a:srgbClr val="CC00FF"/>
                </a:solidFill>
              </a:rPr>
              <a:t> </a:t>
            </a:r>
            <a:r>
              <a:rPr lang="en-US" sz="2400" dirty="0" smtClean="0"/>
              <a:t>Pleasingly </a:t>
            </a:r>
            <a:r>
              <a:rPr lang="en-US" sz="2400" dirty="0"/>
              <a:t>Parallel or Map </a:t>
            </a:r>
            <a:r>
              <a:rPr lang="en-US" sz="2400" dirty="0" smtClean="0"/>
              <a:t>Only: </a:t>
            </a:r>
            <a:br>
              <a:rPr lang="en-US" sz="2400" dirty="0" smtClean="0"/>
            </a:br>
            <a:r>
              <a:rPr lang="en-US" sz="2400" dirty="0" smtClean="0"/>
              <a:t>bunch of independent tasks</a:t>
            </a:r>
            <a:endParaRPr lang="en-US" sz="2400" dirty="0"/>
          </a:p>
          <a:p>
            <a:r>
              <a:rPr lang="en-US" sz="2400" b="1" dirty="0" smtClean="0">
                <a:solidFill>
                  <a:srgbClr val="CC00FF"/>
                </a:solidFill>
              </a:rPr>
              <a:t>MR (18) </a:t>
            </a:r>
            <a:r>
              <a:rPr lang="en-US" sz="2400" dirty="0" smtClean="0"/>
              <a:t>Classic </a:t>
            </a:r>
            <a:r>
              <a:rPr lang="en-US" sz="2400" dirty="0"/>
              <a:t>MapReduce MR </a:t>
            </a:r>
            <a:r>
              <a:rPr lang="en-US" sz="2400" dirty="0" smtClean="0"/>
              <a:t/>
            </a:r>
            <a:br>
              <a:rPr lang="en-US" sz="2400" dirty="0" smtClean="0"/>
            </a:br>
            <a:r>
              <a:rPr lang="en-US" sz="2400" dirty="0" smtClean="0"/>
              <a:t>(</a:t>
            </a:r>
            <a:r>
              <a:rPr lang="en-US" sz="2400" dirty="0"/>
              <a:t>add </a:t>
            </a:r>
            <a:r>
              <a:rPr lang="en-US" sz="2400" dirty="0" err="1"/>
              <a:t>MRStat</a:t>
            </a:r>
            <a:r>
              <a:rPr lang="en-US" sz="2400" dirty="0"/>
              <a:t> below for full count)</a:t>
            </a:r>
          </a:p>
          <a:p>
            <a:r>
              <a:rPr lang="en-US" sz="2400" b="1" dirty="0" err="1" smtClean="0">
                <a:solidFill>
                  <a:srgbClr val="CC00FF"/>
                </a:solidFill>
              </a:rPr>
              <a:t>MRStat</a:t>
            </a:r>
            <a:r>
              <a:rPr lang="en-US" sz="2400" b="1" dirty="0" smtClean="0">
                <a:solidFill>
                  <a:srgbClr val="CC00FF"/>
                </a:solidFill>
              </a:rPr>
              <a:t> (7</a:t>
            </a:r>
            <a:r>
              <a:rPr lang="en-US" sz="2400" dirty="0" smtClean="0"/>
              <a:t>) Simple </a:t>
            </a:r>
            <a:r>
              <a:rPr lang="en-US" sz="2400" dirty="0"/>
              <a:t>version of MR where key computations are simple reduction as found in statistical averages such as histograms and averages</a:t>
            </a:r>
          </a:p>
          <a:p>
            <a:r>
              <a:rPr lang="en-US" sz="2400" b="1" dirty="0" err="1" smtClean="0">
                <a:solidFill>
                  <a:srgbClr val="CC00FF"/>
                </a:solidFill>
              </a:rPr>
              <a:t>MRIter</a:t>
            </a:r>
            <a:r>
              <a:rPr lang="en-US" sz="2400" b="1" dirty="0" smtClean="0">
                <a:solidFill>
                  <a:srgbClr val="CC00FF"/>
                </a:solidFill>
              </a:rPr>
              <a:t> (23</a:t>
            </a:r>
            <a:r>
              <a:rPr lang="en-US" sz="2400" dirty="0" smtClean="0">
                <a:solidFill>
                  <a:srgbClr val="CC00FF"/>
                </a:solidFill>
              </a:rPr>
              <a:t>)</a:t>
            </a:r>
            <a:r>
              <a:rPr lang="en-US" sz="2400" dirty="0" smtClean="0"/>
              <a:t> Iterative </a:t>
            </a:r>
            <a:r>
              <a:rPr lang="en-US" sz="2400" dirty="0"/>
              <a:t>MapReduce or </a:t>
            </a:r>
            <a:r>
              <a:rPr lang="en-US" sz="2400" dirty="0" smtClean="0"/>
              <a:t>MPI (Spark, Twister)</a:t>
            </a:r>
            <a:endParaRPr lang="en-US" sz="2400" dirty="0"/>
          </a:p>
          <a:p>
            <a:r>
              <a:rPr lang="en-US" sz="2400" b="1" dirty="0" smtClean="0">
                <a:solidFill>
                  <a:srgbClr val="CC00FF"/>
                </a:solidFill>
              </a:rPr>
              <a:t>Graph (9)</a:t>
            </a:r>
            <a:r>
              <a:rPr lang="en-US" sz="2400" dirty="0" smtClean="0"/>
              <a:t> Complex </a:t>
            </a:r>
            <a:r>
              <a:rPr lang="en-US" sz="2400" dirty="0"/>
              <a:t>graph data structure needed in analysis </a:t>
            </a:r>
            <a:r>
              <a:rPr lang="en-US" sz="2400" dirty="0" smtClean="0"/>
              <a:t>– Giraph or fourth form of MapReduce (MPI like!)</a:t>
            </a:r>
            <a:endParaRPr lang="en-US" sz="2400" dirty="0"/>
          </a:p>
          <a:p>
            <a:r>
              <a:rPr lang="en-US" sz="2400" b="1" dirty="0" smtClean="0">
                <a:solidFill>
                  <a:srgbClr val="CC00FF"/>
                </a:solidFill>
              </a:rPr>
              <a:t>Fusion (11)</a:t>
            </a:r>
            <a:r>
              <a:rPr lang="en-US" sz="2400" dirty="0" smtClean="0"/>
              <a:t> Integrate </a:t>
            </a:r>
            <a:r>
              <a:rPr lang="en-US" sz="2400" dirty="0"/>
              <a:t>diverse data to aid discovery/decision making; could involve sophisticated algorithms or could just be a </a:t>
            </a:r>
            <a:r>
              <a:rPr lang="en-US" sz="2400" dirty="0" smtClean="0"/>
              <a:t>portal – loosely coupled dataflow</a:t>
            </a:r>
            <a:endParaRPr lang="en-US" sz="2400" dirty="0"/>
          </a:p>
          <a:p>
            <a:r>
              <a:rPr lang="en-US" sz="2400" b="1" dirty="0" smtClean="0">
                <a:solidFill>
                  <a:srgbClr val="CC00FF"/>
                </a:solidFill>
              </a:rPr>
              <a:t>Streaming (41) </a:t>
            </a:r>
            <a:r>
              <a:rPr lang="en-US" sz="2400" dirty="0" smtClean="0"/>
              <a:t>Some </a:t>
            </a:r>
            <a:r>
              <a:rPr lang="en-US" sz="2400" dirty="0"/>
              <a:t>data comes in incrementally and is processed this </a:t>
            </a:r>
            <a:r>
              <a:rPr lang="en-US" sz="2400" dirty="0" smtClean="0"/>
              <a:t>way – very important for much commercial web and observational science – data is a time series</a:t>
            </a:r>
            <a:endParaRPr lang="en-US" sz="2400" dirty="0"/>
          </a:p>
        </p:txBody>
      </p:sp>
    </p:spTree>
    <p:extLst>
      <p:ext uri="{BB962C8B-B14F-4D97-AF65-F5344CB8AC3E}">
        <p14:creationId xmlns:p14="http://schemas.microsoft.com/office/powerpoint/2010/main" val="2348861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16"/>
            <a:ext cx="6224155" cy="882869"/>
          </a:xfrm>
        </p:spPr>
        <p:txBody>
          <a:bodyPr/>
          <a:lstStyle/>
          <a:p>
            <a:r>
              <a:rPr lang="en-US" dirty="0" smtClean="0"/>
              <a:t>Category PP: </a:t>
            </a:r>
            <a:br>
              <a:rPr lang="en-US" dirty="0" smtClean="0"/>
            </a:br>
            <a:r>
              <a:rPr lang="en-US" dirty="0" smtClean="0"/>
              <a:t>Pleasingly Parallel Processing</a:t>
            </a:r>
            <a:endParaRPr lang="en-US" dirty="0"/>
          </a:p>
        </p:txBody>
      </p:sp>
      <p:sp>
        <p:nvSpPr>
          <p:cNvPr id="3" name="Content Placeholder 2"/>
          <p:cNvSpPr>
            <a:spLocks noGrp="1"/>
          </p:cNvSpPr>
          <p:nvPr>
            <p:ph idx="1"/>
          </p:nvPr>
        </p:nvSpPr>
        <p:spPr>
          <a:xfrm>
            <a:off x="0" y="900686"/>
            <a:ext cx="9144000" cy="5957314"/>
          </a:xfrm>
        </p:spPr>
        <p:txBody>
          <a:bodyPr>
            <a:normAutofit lnSpcReduction="10000"/>
          </a:bodyPr>
          <a:lstStyle/>
          <a:p>
            <a:r>
              <a:rPr lang="en-US" sz="2000" dirty="0" smtClean="0"/>
              <a:t>This is a simple but incredibly important class of </a:t>
            </a:r>
            <a:br>
              <a:rPr lang="en-US" sz="2000" dirty="0" smtClean="0"/>
            </a:br>
            <a:r>
              <a:rPr lang="en-US" sz="2000" dirty="0" smtClean="0"/>
              <a:t>parallel computing problem.</a:t>
            </a:r>
          </a:p>
          <a:p>
            <a:r>
              <a:rPr lang="en-US" sz="2000" dirty="0" smtClean="0"/>
              <a:t>Parallel computing involves organizing a set of computers to solve a given problem and one major task is organizing the separate computers so they are working together. In pleasingly parallel mode this task is at its simplest as different computers can work independently</a:t>
            </a:r>
          </a:p>
          <a:p>
            <a:r>
              <a:rPr lang="en-US" sz="2000" dirty="0" smtClean="0"/>
              <a:t>When each user accesses a search site, they can be processed independently based on a common backend dataset that has accumulated contributions of all sites and all users</a:t>
            </a:r>
          </a:p>
          <a:p>
            <a:r>
              <a:rPr lang="en-US" sz="2000" dirty="0" smtClean="0"/>
              <a:t>One example is the LHC particle physics analysis where several billion collision events (each of about 1.5 megabytes size for 2 largest experiments) are recorded each year. A major step in analysis is converting the raw data for each event into lists of produced particles and this takes about 10 seconds per core.</a:t>
            </a:r>
          </a:p>
          <a:p>
            <a:r>
              <a:rPr lang="en-US" sz="2000" dirty="0" smtClean="0"/>
              <a:t>Each of the many billion computations are independent and so this problem is </a:t>
            </a:r>
            <a:r>
              <a:rPr lang="en-US" sz="2000" b="1" dirty="0" smtClean="0">
                <a:solidFill>
                  <a:srgbClr val="C00000"/>
                </a:solidFill>
              </a:rPr>
              <a:t>pleasingly parallel</a:t>
            </a:r>
            <a:r>
              <a:rPr lang="en-US" sz="2000" dirty="0" smtClean="0"/>
              <a:t>.</a:t>
            </a:r>
          </a:p>
          <a:p>
            <a:r>
              <a:rPr lang="en-US" sz="2000" dirty="0" smtClean="0"/>
              <a:t>Actually there are several other correlated activities which in this case involve various global reductions such as forming averages for calibration and histograms for physics (see this section of class). We capture this as </a:t>
            </a:r>
            <a:r>
              <a:rPr lang="en-US" sz="2000" b="1" dirty="0" err="1" smtClean="0">
                <a:solidFill>
                  <a:srgbClr val="C00000"/>
                </a:solidFill>
              </a:rPr>
              <a:t>MRStat</a:t>
            </a:r>
            <a:r>
              <a:rPr lang="en-US" sz="2000" dirty="0" smtClean="0"/>
              <a:t> category.</a:t>
            </a:r>
          </a:p>
          <a:p>
            <a:r>
              <a:rPr lang="en-US" sz="2000" dirty="0" smtClean="0"/>
              <a:t>Different users accessing a database or different sensors accessing cloud are other pleasing parallel use cases.</a:t>
            </a:r>
          </a:p>
          <a:p>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18</a:t>
            </a:fld>
            <a:endParaRPr lang="en-US" dirty="0"/>
          </a:p>
        </p:txBody>
      </p:sp>
    </p:spTree>
    <p:extLst>
      <p:ext uri="{BB962C8B-B14F-4D97-AF65-F5344CB8AC3E}">
        <p14:creationId xmlns:p14="http://schemas.microsoft.com/office/powerpoint/2010/main" val="3795291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43" y="384716"/>
            <a:ext cx="7030682" cy="902868"/>
          </a:xfrm>
        </p:spPr>
        <p:txBody>
          <a:bodyPr/>
          <a:lstStyle/>
          <a:p>
            <a:r>
              <a:rPr lang="en-US" b="1" dirty="0" smtClean="0"/>
              <a:t>4 Forms of MapReduce</a:t>
            </a:r>
            <a:endParaRPr lang="en-US" b="1" dirty="0"/>
          </a:p>
        </p:txBody>
      </p:sp>
      <p:grpSp>
        <p:nvGrpSpPr>
          <p:cNvPr id="4" name="Group 3"/>
          <p:cNvGrpSpPr/>
          <p:nvPr/>
        </p:nvGrpSpPr>
        <p:grpSpPr>
          <a:xfrm>
            <a:off x="107405" y="1623152"/>
            <a:ext cx="8735869" cy="2970808"/>
            <a:chOff x="107405" y="510794"/>
            <a:chExt cx="8735869" cy="2970808"/>
          </a:xfrm>
        </p:grpSpPr>
        <p:sp>
          <p:nvSpPr>
            <p:cNvPr id="5" name="Rectangle 4"/>
            <p:cNvSpPr/>
            <p:nvPr/>
          </p:nvSpPr>
          <p:spPr>
            <a:xfrm>
              <a:off x="6796620" y="1030653"/>
              <a:ext cx="2046654" cy="243676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6" name="Rectangle 5"/>
            <p:cNvSpPr/>
            <p:nvPr/>
          </p:nvSpPr>
          <p:spPr>
            <a:xfrm>
              <a:off x="107406" y="524016"/>
              <a:ext cx="2006402"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(1) </a:t>
              </a:r>
              <a:r>
                <a:rPr lang="en-US" sz="1600" b="1" dirty="0">
                  <a:solidFill>
                    <a:srgbClr val="000000"/>
                  </a:solidFill>
                  <a:effectLst/>
                  <a:latin typeface="Arial"/>
                  <a:ea typeface="Times New Roman"/>
                  <a:cs typeface="Times New Roman"/>
                </a:rPr>
                <a:t>Map Only</a:t>
              </a:r>
              <a:endParaRPr lang="en-US" sz="2000" b="1" dirty="0">
                <a:effectLst/>
                <a:ea typeface="Times New Roman"/>
                <a:cs typeface="Times New Roman"/>
              </a:endParaRPr>
            </a:p>
          </p:txBody>
        </p:sp>
        <p:sp>
          <p:nvSpPr>
            <p:cNvPr id="7" name="Rectangle 6"/>
            <p:cNvSpPr/>
            <p:nvPr/>
          </p:nvSpPr>
          <p:spPr>
            <a:xfrm>
              <a:off x="6786753" y="517578"/>
              <a:ext cx="2046654" cy="50629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27432" rIns="0" bIns="45720" numCol="1" spcCol="0" rtlCol="0" fromWordArt="0" anchor="ctr" anchorCtr="0" forceAA="0" compatLnSpc="1">
              <a:noAutofit/>
            </a:bodyPr>
            <a:lstStyle/>
            <a:p>
              <a:pPr marL="0" marR="0" algn="ctr">
                <a:lnSpc>
                  <a:spcPct val="115000"/>
                </a:lnSpc>
                <a:spcBef>
                  <a:spcPts val="0"/>
                </a:spcBef>
                <a:spcAft>
                  <a:spcPts val="1000"/>
                </a:spcAft>
              </a:pPr>
              <a:r>
                <a:rPr lang="en-US" b="1" dirty="0" smtClean="0">
                  <a:solidFill>
                    <a:srgbClr val="000000"/>
                  </a:solidFill>
                  <a:effectLst/>
                  <a:latin typeface="Arial"/>
                  <a:ea typeface="Times New Roman"/>
                  <a:cs typeface="Times New Roman"/>
                </a:rPr>
                <a:t>(</a:t>
              </a:r>
              <a:r>
                <a:rPr lang="en-US" sz="1600" b="1" dirty="0" smtClean="0">
                  <a:solidFill>
                    <a:srgbClr val="000000"/>
                  </a:solidFill>
                  <a:effectLst/>
                  <a:latin typeface="Arial"/>
                  <a:ea typeface="Times New Roman"/>
                  <a:cs typeface="Times New Roman"/>
                </a:rPr>
                <a:t>4) Point to Point or Map-Communication</a:t>
              </a:r>
              <a:endParaRPr lang="en-US" sz="2400" b="1" dirty="0">
                <a:effectLst/>
                <a:latin typeface="Times New Roman"/>
                <a:ea typeface="Times New Roman"/>
              </a:endParaRPr>
            </a:p>
          </p:txBody>
        </p:sp>
        <p:sp>
          <p:nvSpPr>
            <p:cNvPr id="8" name="Rectangle 7"/>
            <p:cNvSpPr/>
            <p:nvPr/>
          </p:nvSpPr>
          <p:spPr>
            <a:xfrm>
              <a:off x="4382126" y="510794"/>
              <a:ext cx="2409221"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(3) </a:t>
              </a:r>
              <a:r>
                <a:rPr lang="en-US" sz="1600" b="1" dirty="0">
                  <a:solidFill>
                    <a:srgbClr val="000000"/>
                  </a:solidFill>
                  <a:effectLst/>
                  <a:latin typeface="Arial"/>
                  <a:ea typeface="Times New Roman"/>
                  <a:cs typeface="Times New Roman"/>
                </a:rPr>
                <a:t>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9" name="Rectangle 8"/>
            <p:cNvSpPr/>
            <p:nvPr/>
          </p:nvSpPr>
          <p:spPr>
            <a:xfrm>
              <a:off x="2113807" y="524016"/>
              <a:ext cx="2268324"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(2) </a:t>
              </a:r>
              <a:r>
                <a:rPr lang="en-US" sz="1600" b="1" dirty="0">
                  <a:solidFill>
                    <a:srgbClr val="000000"/>
                  </a:solidFill>
                  <a:effectLst/>
                  <a:latin typeface="Arial"/>
                  <a:ea typeface="Times New Roman"/>
                  <a:cs typeface="Times New Roman"/>
                </a:rPr>
                <a:t>Classic MapReduce</a:t>
              </a:r>
              <a:endParaRPr lang="en-US" sz="2400" b="1" dirty="0">
                <a:effectLst/>
                <a:latin typeface="Times New Roman"/>
                <a:ea typeface="Times New Roman"/>
              </a:endParaRPr>
            </a:p>
          </p:txBody>
        </p:sp>
        <p:sp>
          <p:nvSpPr>
            <p:cNvPr id="10" name="Rectangle 9"/>
            <p:cNvSpPr/>
            <p:nvPr/>
          </p:nvSpPr>
          <p:spPr>
            <a:xfrm>
              <a:off x="107405" y="1052838"/>
              <a:ext cx="2006401" cy="241760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1" name="Rectangle 10"/>
            <p:cNvSpPr/>
            <p:nvPr/>
          </p:nvSpPr>
          <p:spPr>
            <a:xfrm>
              <a:off x="2123122" y="1056138"/>
              <a:ext cx="2268323"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2" name="TextBox 36"/>
            <p:cNvSpPr txBox="1"/>
            <p:nvPr/>
          </p:nvSpPr>
          <p:spPr>
            <a:xfrm>
              <a:off x="2916273" y="1136719"/>
              <a:ext cx="778568"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13" name="Oval 12"/>
            <p:cNvSpPr/>
            <p:nvPr/>
          </p:nvSpPr>
          <p:spPr>
            <a:xfrm>
              <a:off x="3619399"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4" name="Straight Arrow Connector 13"/>
            <p:cNvCxnSpPr/>
            <p:nvPr/>
          </p:nvCxnSpPr>
          <p:spPr>
            <a:xfrm>
              <a:off x="3788393" y="1431437"/>
              <a:ext cx="0" cy="3841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15" name="Group 14"/>
            <p:cNvGrpSpPr/>
            <p:nvPr/>
          </p:nvGrpSpPr>
          <p:grpSpPr>
            <a:xfrm>
              <a:off x="3154657" y="1995489"/>
              <a:ext cx="252364" cy="30945"/>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16" name="TextBox 48"/>
            <p:cNvSpPr txBox="1"/>
            <p:nvPr/>
          </p:nvSpPr>
          <p:spPr>
            <a:xfrm>
              <a:off x="3859184" y="1621039"/>
              <a:ext cx="671300"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17" name="Straight Arrow Connector 16"/>
            <p:cNvCxnSpPr>
              <a:stCxn id="13" idx="4"/>
              <a:endCxn id="25" idx="7"/>
            </p:cNvCxnSpPr>
            <p:nvPr/>
          </p:nvCxnSpPr>
          <p:spPr>
            <a:xfrm flipH="1">
              <a:off x="3694843" y="2214468"/>
              <a:ext cx="93551"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18" name="Oval 17"/>
            <p:cNvSpPr/>
            <p:nvPr/>
          </p:nvSpPr>
          <p:spPr>
            <a:xfrm>
              <a:off x="2176541"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9" name="Straight Arrow Connector 18"/>
            <p:cNvCxnSpPr/>
            <p:nvPr/>
          </p:nvCxnSpPr>
          <p:spPr>
            <a:xfrm>
              <a:off x="2345536"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0" name="Straight Arrow Connector 19"/>
            <p:cNvCxnSpPr>
              <a:stCxn id="18" idx="4"/>
              <a:endCxn id="24" idx="1"/>
            </p:cNvCxnSpPr>
            <p:nvPr/>
          </p:nvCxnSpPr>
          <p:spPr>
            <a:xfrm>
              <a:off x="2345536" y="2214468"/>
              <a:ext cx="27606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1" name="Oval 20"/>
            <p:cNvSpPr/>
            <p:nvPr/>
          </p:nvSpPr>
          <p:spPr>
            <a:xfrm>
              <a:off x="2574884"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22" name="Straight Arrow Connector 21"/>
            <p:cNvCxnSpPr/>
            <p:nvPr/>
          </p:nvCxnSpPr>
          <p:spPr>
            <a:xfrm>
              <a:off x="2743878"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3" name="Straight Arrow Connector 22"/>
            <p:cNvCxnSpPr>
              <a:stCxn id="21" idx="4"/>
              <a:endCxn id="24" idx="0"/>
            </p:cNvCxnSpPr>
            <p:nvPr/>
          </p:nvCxnSpPr>
          <p:spPr>
            <a:xfrm flipH="1">
              <a:off x="2740820" y="2214468"/>
              <a:ext cx="3059" cy="39027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4" name="Oval 23"/>
            <p:cNvSpPr/>
            <p:nvPr/>
          </p:nvSpPr>
          <p:spPr>
            <a:xfrm>
              <a:off x="2572222" y="2604738"/>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25" name="Oval 24"/>
            <p:cNvSpPr/>
            <p:nvPr/>
          </p:nvSpPr>
          <p:spPr>
            <a:xfrm>
              <a:off x="3407028" y="2590270"/>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26" name="Group 25"/>
            <p:cNvGrpSpPr/>
            <p:nvPr/>
          </p:nvGrpSpPr>
          <p:grpSpPr>
            <a:xfrm>
              <a:off x="3056114" y="2862617"/>
              <a:ext cx="251729" cy="30086"/>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27" name="Straight Arrow Connector 26"/>
            <p:cNvCxnSpPr>
              <a:stCxn id="18" idx="4"/>
              <a:endCxn id="25" idx="1"/>
            </p:cNvCxnSpPr>
            <p:nvPr/>
          </p:nvCxnSpPr>
          <p:spPr>
            <a:xfrm>
              <a:off x="2345536" y="2214468"/>
              <a:ext cx="1110873"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8" name="Straight Arrow Connector 27"/>
            <p:cNvCxnSpPr>
              <a:stCxn id="21" idx="4"/>
              <a:endCxn id="25" idx="0"/>
            </p:cNvCxnSpPr>
            <p:nvPr/>
          </p:nvCxnSpPr>
          <p:spPr>
            <a:xfrm>
              <a:off x="2743879" y="2214468"/>
              <a:ext cx="831747" cy="37580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9" name="Straight Arrow Connector 28"/>
            <p:cNvCxnSpPr>
              <a:stCxn id="13" idx="4"/>
              <a:endCxn id="24" idx="7"/>
            </p:cNvCxnSpPr>
            <p:nvPr/>
          </p:nvCxnSpPr>
          <p:spPr>
            <a:xfrm flipH="1">
              <a:off x="2860037" y="2214468"/>
              <a:ext cx="92835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0" name="TextBox 48"/>
            <p:cNvSpPr txBox="1"/>
            <p:nvPr/>
          </p:nvSpPr>
          <p:spPr>
            <a:xfrm>
              <a:off x="3707920" y="2589695"/>
              <a:ext cx="867881"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31" name="Straight Arrow Connector 30"/>
            <p:cNvCxnSpPr>
              <a:stCxn id="24" idx="4"/>
            </p:cNvCxnSpPr>
            <p:nvPr/>
          </p:nvCxnSpPr>
          <p:spPr>
            <a:xfrm>
              <a:off x="2740821" y="2991554"/>
              <a:ext cx="3059" cy="37261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2" name="Straight Arrow Connector 31"/>
            <p:cNvCxnSpPr>
              <a:stCxn id="25" idx="4"/>
            </p:cNvCxnSpPr>
            <p:nvPr/>
          </p:nvCxnSpPr>
          <p:spPr>
            <a:xfrm flipH="1">
              <a:off x="3572793" y="2977086"/>
              <a:ext cx="2834" cy="38708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3" name="Rectangle 32"/>
            <p:cNvSpPr/>
            <p:nvPr/>
          </p:nvSpPr>
          <p:spPr>
            <a:xfrm>
              <a:off x="4381950" y="1049816"/>
              <a:ext cx="2409397"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34" name="Arc 33"/>
            <p:cNvSpPr/>
            <p:nvPr/>
          </p:nvSpPr>
          <p:spPr>
            <a:xfrm rot="1016732">
              <a:off x="5605452" y="1205505"/>
              <a:ext cx="1073340" cy="2266636"/>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35" name="TextBox 36"/>
            <p:cNvSpPr txBox="1"/>
            <p:nvPr/>
          </p:nvSpPr>
          <p:spPr>
            <a:xfrm>
              <a:off x="4637389" y="1043563"/>
              <a:ext cx="778519"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36" name="Oval 35"/>
            <p:cNvSpPr/>
            <p:nvPr/>
          </p:nvSpPr>
          <p:spPr>
            <a:xfrm>
              <a:off x="603083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37" name="Straight Arrow Connector 36"/>
            <p:cNvCxnSpPr/>
            <p:nvPr/>
          </p:nvCxnSpPr>
          <p:spPr>
            <a:xfrm>
              <a:off x="6199814" y="1418834"/>
              <a:ext cx="0" cy="384083"/>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38" name="Group 37"/>
            <p:cNvGrpSpPr/>
            <p:nvPr/>
          </p:nvGrpSpPr>
          <p:grpSpPr>
            <a:xfrm>
              <a:off x="5566130" y="1982820"/>
              <a:ext cx="252350" cy="30942"/>
              <a:chOff x="661269" y="507515"/>
              <a:chExt cx="170688" cy="18288"/>
            </a:xfrm>
          </p:grpSpPr>
          <p:sp>
            <p:nvSpPr>
              <p:cNvPr id="98" name="Oval 97"/>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9" name="Oval 98"/>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39" name="TextBox 48"/>
            <p:cNvSpPr txBox="1"/>
            <p:nvPr/>
          </p:nvSpPr>
          <p:spPr>
            <a:xfrm>
              <a:off x="5167396" y="1445375"/>
              <a:ext cx="700454" cy="51438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map</a:t>
              </a:r>
              <a:endParaRPr lang="en-US" sz="2000" b="1">
                <a:effectLst/>
                <a:latin typeface="Times New Roman"/>
                <a:ea typeface="Times New Roman"/>
              </a:endParaRPr>
            </a:p>
          </p:txBody>
        </p:sp>
        <p:cxnSp>
          <p:nvCxnSpPr>
            <p:cNvPr id="40" name="Straight Arrow Connector 39"/>
            <p:cNvCxnSpPr/>
            <p:nvPr/>
          </p:nvCxnSpPr>
          <p:spPr>
            <a:xfrm flipH="1">
              <a:off x="6106269" y="2189688"/>
              <a:ext cx="93546"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1" name="Oval 40"/>
            <p:cNvSpPr/>
            <p:nvPr/>
          </p:nvSpPr>
          <p:spPr>
            <a:xfrm>
              <a:off x="4588063" y="1815003"/>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2" name="Straight Arrow Connector 41"/>
            <p:cNvCxnSpPr/>
            <p:nvPr/>
          </p:nvCxnSpPr>
          <p:spPr>
            <a:xfrm>
              <a:off x="4757048"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3" name="Straight Arrow Connector 42"/>
            <p:cNvCxnSpPr/>
            <p:nvPr/>
          </p:nvCxnSpPr>
          <p:spPr>
            <a:xfrm>
              <a:off x="4757048" y="2189688"/>
              <a:ext cx="276049"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498638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5" name="Straight Arrow Connector 44"/>
            <p:cNvCxnSpPr/>
            <p:nvPr/>
          </p:nvCxnSpPr>
          <p:spPr>
            <a:xfrm>
              <a:off x="5155365"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flipH="1">
              <a:off x="5152307" y="2189688"/>
              <a:ext cx="3059" cy="40230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4983719" y="2591997"/>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48" name="Oval 47"/>
            <p:cNvSpPr/>
            <p:nvPr/>
          </p:nvSpPr>
          <p:spPr>
            <a:xfrm>
              <a:off x="5818472" y="2577531"/>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49" name="Group 48"/>
            <p:cNvGrpSpPr/>
            <p:nvPr/>
          </p:nvGrpSpPr>
          <p:grpSpPr>
            <a:xfrm>
              <a:off x="5467591" y="2849845"/>
              <a:ext cx="251716" cy="30082"/>
              <a:chOff x="594644" y="1019969"/>
              <a:chExt cx="170688" cy="18288"/>
            </a:xfrm>
          </p:grpSpPr>
          <p:sp>
            <p:nvSpPr>
              <p:cNvPr id="96" name="Oval 95"/>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7" name="Oval 96"/>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50" name="Straight Arrow Connector 49"/>
            <p:cNvCxnSpPr/>
            <p:nvPr/>
          </p:nvCxnSpPr>
          <p:spPr>
            <a:xfrm>
              <a:off x="4757048" y="2189688"/>
              <a:ext cx="1110803"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1" name="Straight Arrow Connector 50"/>
            <p:cNvCxnSpPr/>
            <p:nvPr/>
          </p:nvCxnSpPr>
          <p:spPr>
            <a:xfrm>
              <a:off x="5155366" y="2189688"/>
              <a:ext cx="831695" cy="38784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2" name="Straight Arrow Connector 51"/>
            <p:cNvCxnSpPr/>
            <p:nvPr/>
          </p:nvCxnSpPr>
          <p:spPr>
            <a:xfrm flipH="1">
              <a:off x="5271515" y="2189688"/>
              <a:ext cx="928300"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3" name="TextBox 48"/>
            <p:cNvSpPr txBox="1"/>
            <p:nvPr/>
          </p:nvSpPr>
          <p:spPr>
            <a:xfrm>
              <a:off x="4364095" y="2776047"/>
              <a:ext cx="867828"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54" name="Straight Arrow Connector 53"/>
            <p:cNvCxnSpPr/>
            <p:nvPr/>
          </p:nvCxnSpPr>
          <p:spPr>
            <a:xfrm>
              <a:off x="5152307" y="2978767"/>
              <a:ext cx="3059" cy="37257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5" name="Straight Arrow Connector 54"/>
            <p:cNvCxnSpPr/>
            <p:nvPr/>
          </p:nvCxnSpPr>
          <p:spPr>
            <a:xfrm flipH="1">
              <a:off x="5984227" y="2964301"/>
              <a:ext cx="2834" cy="38704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6" name="TextBox 36"/>
            <p:cNvSpPr txBox="1"/>
            <p:nvPr/>
          </p:nvSpPr>
          <p:spPr>
            <a:xfrm>
              <a:off x="5340381" y="1065488"/>
              <a:ext cx="1056673" cy="4018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Iterations</a:t>
              </a:r>
              <a:endParaRPr lang="en-US" sz="2000" b="1" dirty="0">
                <a:effectLst/>
                <a:latin typeface="Times New Roman"/>
                <a:ea typeface="Times New Roman"/>
              </a:endParaRPr>
            </a:p>
          </p:txBody>
        </p:sp>
        <p:sp>
          <p:nvSpPr>
            <p:cNvPr id="57" name="TextBox 36"/>
            <p:cNvSpPr txBox="1"/>
            <p:nvPr/>
          </p:nvSpPr>
          <p:spPr>
            <a:xfrm>
              <a:off x="765663" y="1209263"/>
              <a:ext cx="717410"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Input</a:t>
              </a:r>
              <a:endParaRPr lang="en-US" sz="2000" b="1" dirty="0">
                <a:effectLst/>
                <a:latin typeface="Times New Roman"/>
                <a:ea typeface="Times New Roman"/>
              </a:endParaRPr>
            </a:p>
          </p:txBody>
        </p:sp>
        <p:sp>
          <p:nvSpPr>
            <p:cNvPr id="58" name="Oval 57"/>
            <p:cNvSpPr/>
            <p:nvPr/>
          </p:nvSpPr>
          <p:spPr>
            <a:xfrm>
              <a:off x="169553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cxnSp>
          <p:nvCxnSpPr>
            <p:cNvPr id="59" name="Straight Arrow Connector 58"/>
            <p:cNvCxnSpPr>
              <a:endCxn id="58" idx="0"/>
            </p:cNvCxnSpPr>
            <p:nvPr/>
          </p:nvCxnSpPr>
          <p:spPr>
            <a:xfrm>
              <a:off x="1864602" y="1754566"/>
              <a:ext cx="0" cy="3841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0" name="TextBox 45"/>
            <p:cNvSpPr txBox="1"/>
            <p:nvPr/>
          </p:nvSpPr>
          <p:spPr>
            <a:xfrm>
              <a:off x="759258" y="3030527"/>
              <a:ext cx="835006"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Output</a:t>
              </a:r>
              <a:endParaRPr lang="en-US" sz="2000" b="1">
                <a:effectLst/>
                <a:latin typeface="Times New Roman"/>
                <a:ea typeface="Times New Roman"/>
              </a:endParaRPr>
            </a:p>
          </p:txBody>
        </p:sp>
        <p:grpSp>
          <p:nvGrpSpPr>
            <p:cNvPr id="61" name="Group 60"/>
            <p:cNvGrpSpPr/>
            <p:nvPr/>
          </p:nvGrpSpPr>
          <p:grpSpPr>
            <a:xfrm>
              <a:off x="1230599" y="2306534"/>
              <a:ext cx="252474" cy="30945"/>
              <a:chOff x="2753360" y="2094366"/>
              <a:chExt cx="170688" cy="18288"/>
            </a:xfrm>
          </p:grpSpPr>
          <p:sp>
            <p:nvSpPr>
              <p:cNvPr id="94" name="Oval 93"/>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sp>
            <p:nvSpPr>
              <p:cNvPr id="95" name="Oval 94"/>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grpSp>
        <p:sp>
          <p:nvSpPr>
            <p:cNvPr id="62" name="TextBox 48"/>
            <p:cNvSpPr txBox="1"/>
            <p:nvPr/>
          </p:nvSpPr>
          <p:spPr>
            <a:xfrm>
              <a:off x="1061531" y="1741137"/>
              <a:ext cx="636821"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63" name="Straight Arrow Connector 62"/>
            <p:cNvCxnSpPr>
              <a:stCxn id="58" idx="4"/>
            </p:cNvCxnSpPr>
            <p:nvPr/>
          </p:nvCxnSpPr>
          <p:spPr>
            <a:xfrm>
              <a:off x="1864602" y="2525513"/>
              <a:ext cx="0" cy="40619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25205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65" name="Straight Arrow Connector 64"/>
            <p:cNvCxnSpPr/>
            <p:nvPr/>
          </p:nvCxnSpPr>
          <p:spPr>
            <a:xfrm>
              <a:off x="421123"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6" name="Straight Arrow Connector 65"/>
            <p:cNvCxnSpPr/>
            <p:nvPr/>
          </p:nvCxnSpPr>
          <p:spPr>
            <a:xfrm>
              <a:off x="421123"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7" name="Oval 66"/>
            <p:cNvSpPr/>
            <p:nvPr/>
          </p:nvSpPr>
          <p:spPr>
            <a:xfrm>
              <a:off x="650569"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dirty="0">
                  <a:effectLst/>
                  <a:latin typeface="Times New Roman"/>
                  <a:ea typeface="Times New Roman"/>
                </a:rPr>
                <a:t> </a:t>
              </a:r>
              <a:endParaRPr lang="en-US" sz="1200" b="1" dirty="0">
                <a:effectLst/>
                <a:latin typeface="Times New Roman"/>
                <a:ea typeface="Times New Roman"/>
              </a:endParaRPr>
            </a:p>
          </p:txBody>
        </p:sp>
        <p:cxnSp>
          <p:nvCxnSpPr>
            <p:cNvPr id="68" name="Straight Arrow Connector 67"/>
            <p:cNvCxnSpPr/>
            <p:nvPr/>
          </p:nvCxnSpPr>
          <p:spPr>
            <a:xfrm>
              <a:off x="819637"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819637"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pic>
          <p:nvPicPr>
            <p:cNvPr id="70" name="Picture 69"/>
            <p:cNvPicPr>
              <a:picLocks noChangeAspect="1"/>
            </p:cNvPicPr>
            <p:nvPr/>
          </p:nvPicPr>
          <p:blipFill>
            <a:blip r:embed="rId2"/>
            <a:stretch>
              <a:fillRect/>
            </a:stretch>
          </p:blipFill>
          <p:spPr>
            <a:xfrm>
              <a:off x="6902807" y="1150931"/>
              <a:ext cx="1021541" cy="1207270"/>
            </a:xfrm>
            <a:prstGeom prst="rect">
              <a:avLst/>
            </a:prstGeom>
          </p:spPr>
        </p:pic>
        <p:sp>
          <p:nvSpPr>
            <p:cNvPr id="71" name="Oval 70"/>
            <p:cNvSpPr/>
            <p:nvPr/>
          </p:nvSpPr>
          <p:spPr>
            <a:xfrm>
              <a:off x="8167454" y="14453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560048" y="200907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08219" y="26002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005575" y="329073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74227" y="246770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87882" y="299155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020511" y="318573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452809" y="322126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255900" y="272861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560048" y="124879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8605768" y="1418834"/>
              <a:ext cx="0" cy="549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8347340" y="2163175"/>
              <a:ext cx="196909" cy="4828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8498529" y="2189687"/>
              <a:ext cx="107239" cy="96813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8096843" y="2862617"/>
              <a:ext cx="159057" cy="29823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7865667" y="1551009"/>
              <a:ext cx="310704" cy="88691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7079051" y="2716506"/>
              <a:ext cx="129168" cy="5149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54214" y="2590637"/>
              <a:ext cx="154844" cy="54395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271222" y="1587909"/>
              <a:ext cx="227307" cy="42047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7325579" y="2525513"/>
              <a:ext cx="426478" cy="9424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7533602" y="2585093"/>
              <a:ext cx="234367" cy="3888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280818" y="2705895"/>
              <a:ext cx="207064" cy="26808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71064" y="2227828"/>
              <a:ext cx="65114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Local</a:t>
              </a:r>
              <a:endParaRPr lang="en-US" b="1" dirty="0">
                <a:latin typeface="Arial" panose="020B0604020202020204" pitchFamily="34" charset="0"/>
                <a:cs typeface="Arial" panose="020B0604020202020204" pitchFamily="34" charset="0"/>
              </a:endParaRPr>
            </a:p>
          </p:txBody>
        </p:sp>
        <p:sp>
          <p:nvSpPr>
            <p:cNvPr id="93" name="TextBox 92"/>
            <p:cNvSpPr txBox="1"/>
            <p:nvPr/>
          </p:nvSpPr>
          <p:spPr>
            <a:xfrm>
              <a:off x="7131855" y="3173825"/>
              <a:ext cx="712054"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Graph</a:t>
              </a:r>
              <a:endParaRPr lang="en-US" b="1" dirty="0">
                <a:latin typeface="Arial" panose="020B0604020202020204" pitchFamily="34" charset="0"/>
                <a:cs typeface="Arial" panose="020B0604020202020204" pitchFamily="34" charset="0"/>
              </a:endParaRPr>
            </a:p>
          </p:txBody>
        </p:sp>
      </p:grpSp>
      <p:graphicFrame>
        <p:nvGraphicFramePr>
          <p:cNvPr id="104" name="Table 103"/>
          <p:cNvGraphicFramePr>
            <a:graphicFrameLocks noGrp="1"/>
          </p:cNvGraphicFramePr>
          <p:nvPr>
            <p:extLst>
              <p:ext uri="{D42A27DB-BD31-4B8C-83A1-F6EECF244321}">
                <p14:modId xmlns:p14="http://schemas.microsoft.com/office/powerpoint/2010/main" val="862305900"/>
              </p:ext>
            </p:extLst>
          </p:nvPr>
        </p:nvGraphicFramePr>
        <p:xfrm>
          <a:off x="107403" y="4579780"/>
          <a:ext cx="8726004" cy="2210389"/>
        </p:xfrm>
        <a:graphic>
          <a:graphicData uri="http://schemas.openxmlformats.org/drawingml/2006/table">
            <a:tbl>
              <a:tblPr firstRow="1" bandRow="1">
                <a:tableStyleId>{2D5ABB26-0587-4C30-8999-92F81FD0307C}</a:tableStyleId>
              </a:tblPr>
              <a:tblGrid>
                <a:gridCol w="2031948"/>
                <a:gridCol w="2260121"/>
                <a:gridCol w="2406770"/>
                <a:gridCol w="2027165"/>
              </a:tblGrid>
              <a:tr h="1199469">
                <a:tc>
                  <a:txBody>
                    <a:bodyPr/>
                    <a:lstStyle/>
                    <a:p>
                      <a:pPr marL="0" algn="l" defTabSz="914400" rtl="0" eaLnBrk="1" latinLnBrk="0" hangingPunct="1"/>
                      <a:r>
                        <a:rPr lang="en-US" sz="1800" kern="1200" dirty="0" smtClean="0">
                          <a:solidFill>
                            <a:schemeClr val="tx1"/>
                          </a:solidFill>
                          <a:latin typeface="+mn-lt"/>
                          <a:ea typeface="+mn-ea"/>
                          <a:cs typeface="+mn-cs"/>
                        </a:rPr>
                        <a:t>BLAST Analysis</a:t>
                      </a:r>
                    </a:p>
                    <a:p>
                      <a:pPr marL="0" algn="l" defTabSz="914400" rtl="0" eaLnBrk="1" latinLnBrk="0" hangingPunct="1"/>
                      <a:r>
                        <a:rPr lang="en-US" sz="1800" kern="1200" dirty="0" smtClean="0">
                          <a:solidFill>
                            <a:schemeClr val="tx1"/>
                          </a:solidFill>
                          <a:latin typeface="+mn-lt"/>
                          <a:ea typeface="+mn-ea"/>
                          <a:cs typeface="+mn-cs"/>
                        </a:rPr>
                        <a:t>Local Machine Learning</a:t>
                      </a:r>
                    </a:p>
                    <a:p>
                      <a:pPr marL="0" algn="l" defTabSz="914400" rtl="0" eaLnBrk="1" latinLnBrk="0" hangingPunct="1"/>
                      <a:r>
                        <a:rPr lang="en-US" sz="1800" kern="1200" dirty="0" smtClean="0">
                          <a:solidFill>
                            <a:schemeClr val="tx1"/>
                          </a:solidFill>
                          <a:latin typeface="+mn-lt"/>
                          <a:ea typeface="+mn-ea"/>
                          <a:cs typeface="+mn-cs"/>
                        </a:rPr>
                        <a:t>Pleasingly Parallel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 Energy Physics (HEP) Histograms</a:t>
                      </a:r>
                    </a:p>
                    <a:p>
                      <a:r>
                        <a:rPr lang="en-US" dirty="0" smtClean="0"/>
                        <a:t>Distributed search</a:t>
                      </a:r>
                    </a:p>
                    <a:p>
                      <a:r>
                        <a:rPr lang="en-US" sz="1600" dirty="0" smtClean="0"/>
                        <a:t>Recommender Engines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Expectation</a:t>
                      </a:r>
                      <a:r>
                        <a:rPr lang="en-US" sz="1600" baseline="0" dirty="0" smtClean="0"/>
                        <a:t> </a:t>
                      </a:r>
                      <a:r>
                        <a:rPr lang="en-US" sz="1600" dirty="0" smtClean="0"/>
                        <a:t>maximization </a:t>
                      </a:r>
                      <a:r>
                        <a:rPr lang="en-US" dirty="0" smtClean="0"/>
                        <a:t>Clustering e.g. K-means</a:t>
                      </a:r>
                    </a:p>
                    <a:p>
                      <a:r>
                        <a:rPr lang="en-US" dirty="0" smtClean="0"/>
                        <a:t>Linear Algebra, PageRank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Classic MPI</a:t>
                      </a:r>
                    </a:p>
                    <a:p>
                      <a:r>
                        <a:rPr lang="en-US" dirty="0" smtClean="0"/>
                        <a:t>PDE Solvers and Particle Dynamics</a:t>
                      </a:r>
                    </a:p>
                    <a:p>
                      <a:r>
                        <a:rPr lang="en-US" dirty="0" smtClean="0"/>
                        <a:t>Graph Problems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gn="ctr"/>
                      <a:r>
                        <a:rPr lang="en-US" dirty="0" smtClean="0"/>
                        <a:t>MapReduce and Iterative Extensions (Spark, Twister)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r>
                        <a:rPr lang="en-US" dirty="0" smtClean="0"/>
                        <a:t>MPI, Giraph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pPr algn="ctr"/>
                      <a:r>
                        <a:rPr lang="en-US" dirty="0" smtClean="0"/>
                        <a:t>Integrated Systems such as Hadoop + Harp with </a:t>
                      </a:r>
                      <a:br>
                        <a:rPr lang="en-US" dirty="0" smtClean="0"/>
                      </a:br>
                      <a:r>
                        <a:rPr lang="en-US" dirty="0" smtClean="0"/>
                        <a:t>Compute and Communication model separated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17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Sub Groups</a:t>
            </a:r>
            <a:endParaRPr lang="en-US" b="1" dirty="0"/>
          </a:p>
        </p:txBody>
      </p:sp>
      <p:sp>
        <p:nvSpPr>
          <p:cNvPr id="2" name="Subtitle 1"/>
          <p:cNvSpPr>
            <a:spLocks noGrp="1"/>
          </p:cNvSpPr>
          <p:nvPr>
            <p:ph type="subTitle" idx="1"/>
          </p:nvPr>
        </p:nvSpPr>
        <p:spPr>
          <a:xfrm>
            <a:off x="1371600" y="3895344"/>
            <a:ext cx="6060831" cy="1752600"/>
          </a:xfrm>
        </p:spPr>
        <p:txBody>
          <a:bodyPr/>
          <a:lstStyle/>
          <a:p>
            <a:r>
              <a:rPr lang="en-US" dirty="0" smtClean="0">
                <a:solidFill>
                  <a:schemeClr val="tx1">
                    <a:lumMod val="65000"/>
                    <a:lumOff val="35000"/>
                  </a:schemeClr>
                </a:solidFill>
              </a:rPr>
              <a:t>Led by </a:t>
            </a:r>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Wo Chang</a:t>
            </a:r>
            <a:endParaRPr lang="en-US" dirty="0">
              <a:solidFill>
                <a:schemeClr val="tx1">
                  <a:lumMod val="65000"/>
                  <a:lumOff val="35000"/>
                </a:schemeClr>
              </a:solidFill>
            </a:endParaRPr>
          </a:p>
        </p:txBody>
      </p:sp>
    </p:spTree>
    <p:extLst>
      <p:ext uri="{BB962C8B-B14F-4D97-AF65-F5344CB8AC3E}">
        <p14:creationId xmlns:p14="http://schemas.microsoft.com/office/powerpoint/2010/main" val="3257237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MR, </a:t>
            </a:r>
            <a:r>
              <a:rPr lang="en-US" dirty="0" err="1"/>
              <a:t>MRStat</a:t>
            </a:r>
            <a:r>
              <a:rPr lang="en-US" dirty="0"/>
              <a:t>, </a:t>
            </a:r>
            <a:r>
              <a:rPr lang="en-US" dirty="0" err="1"/>
              <a:t>MRIter</a:t>
            </a:r>
            <a:r>
              <a:rPr lang="en-US" dirty="0"/>
              <a:t> </a:t>
            </a:r>
            <a:r>
              <a:rPr lang="en-US" dirty="0" smtClean="0"/>
              <a:t>Categories</a:t>
            </a:r>
            <a:br>
              <a:rPr lang="en-US" dirty="0" smtClean="0"/>
            </a:br>
            <a:r>
              <a:rPr lang="en-US" dirty="0" smtClean="0"/>
              <a:t>Variants of MapReduce</a:t>
            </a:r>
            <a:endParaRPr lang="en-US" dirty="0"/>
          </a:p>
        </p:txBody>
      </p:sp>
      <p:sp>
        <p:nvSpPr>
          <p:cNvPr id="3" name="Content Placeholder 2"/>
          <p:cNvSpPr>
            <a:spLocks noGrp="1"/>
          </p:cNvSpPr>
          <p:nvPr>
            <p:ph idx="1"/>
          </p:nvPr>
        </p:nvSpPr>
        <p:spPr>
          <a:xfrm>
            <a:off x="0" y="1042261"/>
            <a:ext cx="9144000" cy="5815739"/>
          </a:xfrm>
        </p:spPr>
        <p:txBody>
          <a:bodyPr>
            <a:normAutofit fontScale="92500"/>
          </a:bodyPr>
          <a:lstStyle/>
          <a:p>
            <a:r>
              <a:rPr lang="en-US" sz="1800" dirty="0" smtClean="0"/>
              <a:t>One can usefully classify runtime structure by 5 variants of MapReduce</a:t>
            </a:r>
          </a:p>
          <a:p>
            <a:pPr lvl="1"/>
            <a:r>
              <a:rPr lang="en-US" sz="1600" dirty="0" smtClean="0"/>
              <a:t>1. Pleasingly Parallel PP described earlier which is “map-only” </a:t>
            </a:r>
            <a:r>
              <a:rPr lang="en-US" sz="1600" smtClean="0"/>
              <a:t>in MapReduce</a:t>
            </a:r>
            <a:endParaRPr lang="en-US" sz="1600" dirty="0" smtClean="0"/>
          </a:p>
          <a:p>
            <a:pPr lvl="1"/>
            <a:r>
              <a:rPr lang="en-US" sz="1600" dirty="0" smtClean="0"/>
              <a:t>2. Classic MapReduce MR</a:t>
            </a:r>
          </a:p>
          <a:p>
            <a:pPr lvl="1"/>
            <a:r>
              <a:rPr lang="en-US" sz="1600" dirty="0" smtClean="0"/>
              <a:t>2. Simple version of classic MapReduce </a:t>
            </a:r>
            <a:r>
              <a:rPr lang="en-US" sz="1600" dirty="0" err="1" smtClean="0"/>
              <a:t>MRStat</a:t>
            </a:r>
            <a:endParaRPr lang="en-US" sz="1600" dirty="0" smtClean="0"/>
          </a:p>
          <a:p>
            <a:pPr lvl="1"/>
            <a:r>
              <a:rPr lang="en-US" sz="1600" dirty="0" smtClean="0"/>
              <a:t>3. Iterative MapReduce </a:t>
            </a:r>
            <a:r>
              <a:rPr lang="en-US" sz="1600" dirty="0" err="1" smtClean="0"/>
              <a:t>MRIter</a:t>
            </a:r>
            <a:endParaRPr lang="en-US" sz="1600" dirty="0" smtClean="0"/>
          </a:p>
          <a:p>
            <a:pPr lvl="1"/>
            <a:r>
              <a:rPr lang="en-US" sz="1600" dirty="0" smtClean="0"/>
              <a:t>4. Graph processing Graph – See later</a:t>
            </a:r>
          </a:p>
          <a:p>
            <a:r>
              <a:rPr lang="en-US" sz="1800" dirty="0" smtClean="0"/>
              <a:t>These categories are illustrated as runtime structure on previous slide using SPMD Single Program Multiple Data structure</a:t>
            </a:r>
          </a:p>
          <a:p>
            <a:r>
              <a:rPr lang="en-US" sz="1800" dirty="0" smtClean="0"/>
              <a:t>Always parallelism comes from dividing up something that’s big (typically main dataset listed earlier for 51 use cases) and using lots of processes (cores) each process tackling part of problem.</a:t>
            </a:r>
          </a:p>
          <a:p>
            <a:r>
              <a:rPr lang="en-US" sz="1800" dirty="0" smtClean="0"/>
              <a:t>The calculation done by each process is called a </a:t>
            </a:r>
            <a:r>
              <a:rPr lang="en-US" sz="1800" b="1" dirty="0" smtClean="0">
                <a:solidFill>
                  <a:srgbClr val="FF0000"/>
                </a:solidFill>
              </a:rPr>
              <a:t>Map</a:t>
            </a:r>
            <a:r>
              <a:rPr lang="en-US" sz="1800" dirty="0" smtClean="0"/>
              <a:t> and there are various forms of communication between processes required for total answer . </a:t>
            </a:r>
          </a:p>
          <a:p>
            <a:r>
              <a:rPr lang="en-US" sz="1800" dirty="0" smtClean="0"/>
              <a:t>No communication or </a:t>
            </a:r>
            <a:r>
              <a:rPr lang="en-US" sz="1800" b="1" dirty="0" smtClean="0">
                <a:solidFill>
                  <a:srgbClr val="FF0000"/>
                </a:solidFill>
              </a:rPr>
              <a:t>Map Only </a:t>
            </a:r>
            <a:r>
              <a:rPr lang="en-US" sz="1800" dirty="0" smtClean="0"/>
              <a:t>is Pleasingly Parallel </a:t>
            </a:r>
            <a:r>
              <a:rPr lang="en-US" sz="1800" b="1" dirty="0" smtClean="0">
                <a:solidFill>
                  <a:srgbClr val="FF0000"/>
                </a:solidFill>
              </a:rPr>
              <a:t>PP</a:t>
            </a:r>
          </a:p>
          <a:p>
            <a:r>
              <a:rPr lang="en-US" sz="1800" dirty="0" smtClean="0"/>
              <a:t>Classic MapReduce </a:t>
            </a:r>
            <a:r>
              <a:rPr lang="en-US" sz="1800" b="1" dirty="0" smtClean="0">
                <a:solidFill>
                  <a:srgbClr val="FF0000"/>
                </a:solidFill>
              </a:rPr>
              <a:t>MR</a:t>
            </a:r>
            <a:r>
              <a:rPr lang="en-US" sz="1800" dirty="0" smtClean="0"/>
              <a:t> has one set of Maps followed by one </a:t>
            </a:r>
            <a:r>
              <a:rPr lang="en-US" sz="1800" b="1" dirty="0" smtClean="0">
                <a:solidFill>
                  <a:srgbClr val="FF0000"/>
                </a:solidFill>
              </a:rPr>
              <a:t>Reduction</a:t>
            </a:r>
          </a:p>
          <a:p>
            <a:r>
              <a:rPr lang="en-US" sz="1800" b="1" dirty="0" err="1" smtClean="0">
                <a:solidFill>
                  <a:srgbClr val="FF0000"/>
                </a:solidFill>
              </a:rPr>
              <a:t>MRStat</a:t>
            </a:r>
            <a:r>
              <a:rPr lang="en-US" sz="1800" dirty="0" smtClean="0"/>
              <a:t> is a special case of MR with simple reductions corresponding to global sums/averages needed in statistics and histograms</a:t>
            </a:r>
          </a:p>
          <a:p>
            <a:r>
              <a:rPr lang="en-US" sz="1800" b="1" dirty="0" err="1" smtClean="0">
                <a:solidFill>
                  <a:srgbClr val="FF0000"/>
                </a:solidFill>
              </a:rPr>
              <a:t>MRIter</a:t>
            </a:r>
            <a:r>
              <a:rPr lang="en-US" sz="1800" dirty="0" smtClean="0"/>
              <a:t> is seen when you use iterative algorithm as in Expectation maximization and parallel linear algebra. It has multiple waves of maps followed by reductions; efficiency of execution requires information to be stored in memory between iteration</a:t>
            </a:r>
          </a:p>
          <a:p>
            <a:r>
              <a:rPr lang="en-US" sz="1800" b="1" dirty="0" smtClean="0">
                <a:solidFill>
                  <a:srgbClr val="FF0000"/>
                </a:solidFill>
              </a:rPr>
              <a:t>Graph</a:t>
            </a:r>
            <a:r>
              <a:rPr lang="en-US" sz="1800" dirty="0" smtClean="0">
                <a:solidFill>
                  <a:srgbClr val="FF0000"/>
                </a:solidFill>
              </a:rPr>
              <a:t> </a:t>
            </a:r>
            <a:r>
              <a:rPr lang="en-US" sz="1800" dirty="0" smtClean="0"/>
              <a:t>needs point to point communication as is familiar from parallel HPC computations</a:t>
            </a:r>
          </a:p>
          <a:p>
            <a:endParaRPr lang="en-US" sz="1800" dirty="0" smtClean="0"/>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20</a:t>
            </a:fld>
            <a:endParaRPr lang="en-US" dirty="0"/>
          </a:p>
        </p:txBody>
      </p:sp>
    </p:spTree>
    <p:extLst>
      <p:ext uri="{BB962C8B-B14F-4D97-AF65-F5344CB8AC3E}">
        <p14:creationId xmlns:p14="http://schemas.microsoft.com/office/powerpoint/2010/main" val="1642651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603812" cy="636625"/>
          </a:xfrm>
        </p:spPr>
        <p:txBody>
          <a:bodyPr/>
          <a:lstStyle/>
          <a:p>
            <a:r>
              <a:rPr lang="en-US" dirty="0" smtClean="0"/>
              <a:t>Graph Category</a:t>
            </a:r>
            <a:endParaRPr lang="en-US" dirty="0"/>
          </a:p>
        </p:txBody>
      </p:sp>
      <p:sp>
        <p:nvSpPr>
          <p:cNvPr id="3" name="Content Placeholder 2"/>
          <p:cNvSpPr>
            <a:spLocks noGrp="1"/>
          </p:cNvSpPr>
          <p:nvPr>
            <p:ph idx="1"/>
          </p:nvPr>
        </p:nvSpPr>
        <p:spPr>
          <a:xfrm>
            <a:off x="20456" y="636625"/>
            <a:ext cx="8229600" cy="2299747"/>
          </a:xfrm>
        </p:spPr>
        <p:txBody>
          <a:bodyPr>
            <a:normAutofit fontScale="55000" lnSpcReduction="20000"/>
          </a:bodyPr>
          <a:lstStyle/>
          <a:p>
            <a:r>
              <a:rPr lang="en-US" dirty="0" smtClean="0"/>
              <a:t>Many problems involve understanding a bunch of entities with complex connections (patients-drugs-doctors-hospitals, RDF Semantic graph, </a:t>
            </a:r>
            <a:br>
              <a:rPr lang="en-US" dirty="0" smtClean="0"/>
            </a:br>
            <a:r>
              <a:rPr lang="en-US" dirty="0" smtClean="0"/>
              <a:t>neurons </a:t>
            </a:r>
            <a:r>
              <a:rPr lang="en-US" dirty="0"/>
              <a:t>in </a:t>
            </a:r>
            <a:r>
              <a:rPr lang="en-US" dirty="0" smtClean="0"/>
              <a:t>brain or more general biological systems)</a:t>
            </a:r>
          </a:p>
          <a:p>
            <a:r>
              <a:rPr lang="en-US" dirty="0" smtClean="0"/>
              <a:t>These require computations cognizant of the connection structure</a:t>
            </a:r>
          </a:p>
          <a:p>
            <a:r>
              <a:rPr lang="en-US" dirty="0" smtClean="0"/>
              <a:t>When you decompose such problems with graph nodes spread over processors, the connections than cross processor boundaries require communication – ABDS systems Giraph and </a:t>
            </a:r>
            <a:r>
              <a:rPr lang="en-US" dirty="0" err="1" smtClean="0"/>
              <a:t>Pregel</a:t>
            </a:r>
            <a:r>
              <a:rPr lang="en-US" dirty="0" smtClean="0"/>
              <a:t> support this with is “4</a:t>
            </a:r>
            <a:r>
              <a:rPr lang="en-US" baseline="30000" dirty="0" smtClean="0"/>
              <a:t>th</a:t>
            </a:r>
            <a:r>
              <a:rPr lang="en-US" dirty="0" smtClean="0"/>
              <a:t> form of MapReduce” – maps followed by point to point communication.</a:t>
            </a:r>
          </a:p>
          <a:p>
            <a:r>
              <a:rPr lang="en-US" dirty="0" smtClean="0"/>
              <a:t>92 </a:t>
            </a:r>
            <a:r>
              <a:rPr lang="en-US" dirty="0"/>
              <a:t>graph algorithms at http://en.wikipedia.org/wiki/Category:Graph_algorithms</a:t>
            </a:r>
          </a:p>
          <a:p>
            <a:endParaRPr lang="en-US" dirty="0"/>
          </a:p>
        </p:txBody>
      </p:sp>
      <p:pic>
        <p:nvPicPr>
          <p:cNvPr id="1028" name="Picture 4" descr="http://www.xml.com/2003/02/05/graphics/graph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6" y="4717060"/>
            <a:ext cx="390525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ired.com/images_blogs/wiredscience/2013/10/richclub_network2_s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706" y="2936373"/>
            <a:ext cx="5218293" cy="39216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wandecommence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12" y="2902947"/>
            <a:ext cx="3631094" cy="18475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vizbi.org/blog/wp-content/uploads/Gallery-BioLayout-Express3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95238"/>
            <a:ext cx="9144000" cy="622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Fusion and Workflow:</a:t>
            </a:r>
            <a:br>
              <a:rPr lang="en-US" dirty="0" smtClean="0"/>
            </a:br>
            <a:r>
              <a:rPr lang="en-US" dirty="0" smtClean="0"/>
              <a:t>Data Fusion and Workflow</a:t>
            </a:r>
            <a:endParaRPr lang="en-US" dirty="0"/>
          </a:p>
        </p:txBody>
      </p:sp>
      <p:sp>
        <p:nvSpPr>
          <p:cNvPr id="3" name="Content Placeholder 2"/>
          <p:cNvSpPr>
            <a:spLocks noGrp="1"/>
          </p:cNvSpPr>
          <p:nvPr>
            <p:ph idx="1"/>
          </p:nvPr>
        </p:nvSpPr>
        <p:spPr>
          <a:xfrm>
            <a:off x="0" y="1157109"/>
            <a:ext cx="9144000" cy="5564366"/>
          </a:xfrm>
        </p:spPr>
        <p:txBody>
          <a:bodyPr>
            <a:normAutofit fontScale="77500" lnSpcReduction="20000"/>
          </a:bodyPr>
          <a:lstStyle/>
          <a:p>
            <a:r>
              <a:rPr lang="en-US" b="1" dirty="0" smtClean="0">
                <a:solidFill>
                  <a:srgbClr val="C00000"/>
                </a:solidFill>
              </a:rPr>
              <a:t>Data fusion </a:t>
            </a:r>
            <a:r>
              <a:rPr lang="en-US" dirty="0" smtClean="0"/>
              <a:t>and related areas like </a:t>
            </a:r>
            <a:br>
              <a:rPr lang="en-US" dirty="0" smtClean="0"/>
            </a:br>
            <a:r>
              <a:rPr lang="en-US" dirty="0" smtClean="0"/>
              <a:t>“knowledge management” are well used </a:t>
            </a:r>
            <a:br>
              <a:rPr lang="en-US" dirty="0" smtClean="0"/>
            </a:br>
            <a:r>
              <a:rPr lang="en-US" dirty="0" smtClean="0"/>
              <a:t>phrases with an intuitively clear meaning </a:t>
            </a:r>
            <a:br>
              <a:rPr lang="en-US" dirty="0" smtClean="0"/>
            </a:br>
            <a:r>
              <a:rPr lang="en-US" dirty="0" smtClean="0"/>
              <a:t>but with no clear technical definition.</a:t>
            </a:r>
          </a:p>
          <a:p>
            <a:r>
              <a:rPr lang="en-US" dirty="0" smtClean="0"/>
              <a:t>Almost all areas have multiple types and sources of data and integrating these together is important</a:t>
            </a:r>
          </a:p>
          <a:p>
            <a:pPr lvl="1"/>
            <a:r>
              <a:rPr lang="en-US" dirty="0" smtClean="0"/>
              <a:t>This corresponds to the “variety” feature of Big Data V’s</a:t>
            </a:r>
          </a:p>
          <a:p>
            <a:r>
              <a:rPr lang="en-US" dirty="0" smtClean="0"/>
              <a:t>Raw </a:t>
            </a:r>
            <a:r>
              <a:rPr lang="en-US" dirty="0"/>
              <a:t>Data </a:t>
            </a:r>
            <a:r>
              <a:rPr lang="en-US" dirty="0">
                <a:sym typeface="Wingdings" pitchFamily="2" charset="2"/>
              </a:rPr>
              <a:t> Data  Information  Knowledge  Wisdom    </a:t>
            </a:r>
            <a:r>
              <a:rPr lang="en-US" dirty="0" smtClean="0"/>
              <a:t>Decisions slide show a </a:t>
            </a:r>
            <a:r>
              <a:rPr lang="en-US" b="1" dirty="0" smtClean="0">
                <a:solidFill>
                  <a:srgbClr val="C00000"/>
                </a:solidFill>
              </a:rPr>
              <a:t>workflow</a:t>
            </a:r>
            <a:r>
              <a:rPr lang="en-US" dirty="0" smtClean="0"/>
              <a:t> with multiple services/clouds linked together in  a data flow fashion to finally present results fused together in portal</a:t>
            </a:r>
          </a:p>
          <a:p>
            <a:r>
              <a:rPr lang="en-US" dirty="0" smtClean="0"/>
              <a:t>The fusion can be as simple as placing results of analysis of different types of data in different parts of the portal so a decision maker can weigh the different results</a:t>
            </a:r>
          </a:p>
          <a:p>
            <a:r>
              <a:rPr lang="en-US" dirty="0" smtClean="0"/>
              <a:t>Alternatively a clever machine learning algorithm can integrate the different pieces of information and reach a conclusion</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22</a:t>
            </a:fld>
            <a:endParaRPr lang="en-US" dirty="0"/>
          </a:p>
        </p:txBody>
      </p:sp>
    </p:spTree>
    <p:extLst>
      <p:ext uri="{BB962C8B-B14F-4D97-AF65-F5344CB8AC3E}">
        <p14:creationId xmlns:p14="http://schemas.microsoft.com/office/powerpoint/2010/main" val="454363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First Set of Features:</a:t>
            </a:r>
            <a:br>
              <a:rPr lang="en-US" b="1" dirty="0" smtClean="0"/>
            </a:br>
            <a:r>
              <a:rPr lang="en-US" b="1" dirty="0" smtClean="0"/>
              <a:t>Streaming Category</a:t>
            </a:r>
            <a:endParaRPr lang="en-US" b="1" dirty="0"/>
          </a:p>
        </p:txBody>
      </p:sp>
    </p:spTree>
    <p:extLst>
      <p:ext uri="{BB962C8B-B14F-4D97-AF65-F5344CB8AC3E}">
        <p14:creationId xmlns:p14="http://schemas.microsoft.com/office/powerpoint/2010/main" val="1066206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ine 4"/>
          <p:cNvSpPr>
            <a:spLocks noChangeShapeType="1"/>
          </p:cNvSpPr>
          <p:nvPr/>
        </p:nvSpPr>
        <p:spPr bwMode="auto">
          <a:xfrm flipV="1">
            <a:off x="1639041" y="2032341"/>
            <a:ext cx="5192365" cy="1620730"/>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208" name="Line 2"/>
          <p:cNvSpPr>
            <a:spLocks noChangeShapeType="1"/>
          </p:cNvSpPr>
          <p:nvPr/>
        </p:nvSpPr>
        <p:spPr bwMode="auto">
          <a:xfrm flipV="1">
            <a:off x="3574922" y="2353468"/>
            <a:ext cx="3401520" cy="2701925"/>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1032194" name="Line 2"/>
          <p:cNvSpPr>
            <a:spLocks noChangeShapeType="1"/>
          </p:cNvSpPr>
          <p:nvPr/>
        </p:nvSpPr>
        <p:spPr bwMode="auto">
          <a:xfrm flipV="1">
            <a:off x="6711927" y="2667000"/>
            <a:ext cx="603273" cy="2582503"/>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1032195" name="Line 3"/>
          <p:cNvSpPr>
            <a:spLocks noChangeShapeType="1"/>
          </p:cNvSpPr>
          <p:nvPr/>
        </p:nvSpPr>
        <p:spPr bwMode="auto">
          <a:xfrm flipV="1">
            <a:off x="1584325" y="1904998"/>
            <a:ext cx="5197475" cy="14678"/>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1032196" name="Line 4"/>
          <p:cNvSpPr>
            <a:spLocks noChangeShapeType="1"/>
          </p:cNvSpPr>
          <p:nvPr/>
        </p:nvSpPr>
        <p:spPr bwMode="auto">
          <a:xfrm flipV="1">
            <a:off x="1280650" y="2133600"/>
            <a:ext cx="5638800" cy="3124200"/>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pic>
        <p:nvPicPr>
          <p:cNvPr id="1032197" name="Picture 5"/>
          <p:cNvPicPr>
            <a:picLocks noChangeArrowheads="1"/>
          </p:cNvPicPr>
          <p:nvPr/>
        </p:nvPicPr>
        <p:blipFill>
          <a:blip r:embed="rId3"/>
          <a:srcRect/>
          <a:stretch>
            <a:fillRect/>
          </a:stretch>
        </p:blipFill>
        <p:spPr bwMode="auto">
          <a:xfrm flipH="1">
            <a:off x="1371600" y="533400"/>
            <a:ext cx="838200" cy="361950"/>
          </a:xfrm>
          <a:prstGeom prst="rect">
            <a:avLst/>
          </a:prstGeom>
          <a:noFill/>
          <a:ln w="12700">
            <a:noFill/>
            <a:miter lim="800000"/>
            <a:headEnd/>
            <a:tailEnd/>
          </a:ln>
          <a:effectLst/>
        </p:spPr>
      </p:pic>
      <p:pic>
        <p:nvPicPr>
          <p:cNvPr id="1032198" name="Picture 6"/>
          <p:cNvPicPr>
            <a:picLocks noChangeAspect="1" noChangeArrowheads="1"/>
          </p:cNvPicPr>
          <p:nvPr/>
        </p:nvPicPr>
        <p:blipFill>
          <a:blip r:embed="rId4" cstate="print"/>
          <a:srcRect/>
          <a:stretch>
            <a:fillRect/>
          </a:stretch>
        </p:blipFill>
        <p:spPr bwMode="auto">
          <a:xfrm>
            <a:off x="0" y="5551140"/>
            <a:ext cx="914400" cy="646112"/>
          </a:xfrm>
          <a:prstGeom prst="rect">
            <a:avLst/>
          </a:prstGeom>
          <a:noFill/>
        </p:spPr>
      </p:pic>
      <p:pic>
        <p:nvPicPr>
          <p:cNvPr id="1032199" name="Picture 7" descr="chapte13ii"/>
          <p:cNvPicPr>
            <a:picLocks noChangeAspect="1" noChangeArrowheads="1"/>
          </p:cNvPicPr>
          <p:nvPr/>
        </p:nvPicPr>
        <p:blipFill>
          <a:blip r:embed="rId5" cstate="print">
            <a:lum bright="12000" contrast="6000"/>
          </a:blip>
          <a:srcRect/>
          <a:stretch>
            <a:fillRect/>
          </a:stretch>
        </p:blipFill>
        <p:spPr bwMode="auto">
          <a:xfrm>
            <a:off x="1371600" y="6127750"/>
            <a:ext cx="476250" cy="730250"/>
          </a:xfrm>
          <a:prstGeom prst="rect">
            <a:avLst/>
          </a:prstGeom>
          <a:noFill/>
        </p:spPr>
      </p:pic>
      <p:pic>
        <p:nvPicPr>
          <p:cNvPr id="1032200" name="Picture 8"/>
          <p:cNvPicPr>
            <a:picLocks noChangeAspect="1" noChangeArrowheads="1"/>
          </p:cNvPicPr>
          <p:nvPr/>
        </p:nvPicPr>
        <p:blipFill>
          <a:blip r:embed="rId6"/>
          <a:srcRect/>
          <a:stretch>
            <a:fillRect/>
          </a:stretch>
        </p:blipFill>
        <p:spPr bwMode="auto">
          <a:xfrm>
            <a:off x="4876800" y="6170613"/>
            <a:ext cx="838200" cy="687387"/>
          </a:xfrm>
          <a:prstGeom prst="rect">
            <a:avLst/>
          </a:prstGeom>
          <a:noFill/>
        </p:spPr>
      </p:pic>
      <p:pic>
        <p:nvPicPr>
          <p:cNvPr id="1032201" name="Picture 9"/>
          <p:cNvPicPr>
            <a:picLocks noChangeAspect="1" noChangeArrowheads="1"/>
          </p:cNvPicPr>
          <p:nvPr/>
        </p:nvPicPr>
        <p:blipFill>
          <a:blip r:embed="rId7" cstate="print"/>
          <a:srcRect l="29417" t="-19330" r="28354" b="-2440"/>
          <a:stretch>
            <a:fillRect/>
          </a:stretch>
        </p:blipFill>
        <p:spPr bwMode="auto">
          <a:xfrm>
            <a:off x="0" y="4495800"/>
            <a:ext cx="838200" cy="533400"/>
          </a:xfrm>
          <a:prstGeom prst="rect">
            <a:avLst/>
          </a:prstGeom>
          <a:noFill/>
        </p:spPr>
      </p:pic>
      <p:pic>
        <p:nvPicPr>
          <p:cNvPr id="1032202" name="Picture 10"/>
          <p:cNvPicPr>
            <a:picLocks noChangeAspect="1" noChangeArrowheads="1"/>
          </p:cNvPicPr>
          <p:nvPr/>
        </p:nvPicPr>
        <p:blipFill>
          <a:blip r:embed="rId8"/>
          <a:srcRect/>
          <a:stretch>
            <a:fillRect/>
          </a:stretch>
        </p:blipFill>
        <p:spPr bwMode="auto">
          <a:xfrm>
            <a:off x="2438400" y="457200"/>
            <a:ext cx="609600" cy="555625"/>
          </a:xfrm>
          <a:prstGeom prst="rect">
            <a:avLst/>
          </a:prstGeom>
          <a:noFill/>
          <a:ln w="9525">
            <a:noFill/>
            <a:miter lim="800000"/>
            <a:headEnd/>
            <a:tailEnd/>
          </a:ln>
        </p:spPr>
      </p:pic>
      <p:grpSp>
        <p:nvGrpSpPr>
          <p:cNvPr id="2" name="Group 11"/>
          <p:cNvGrpSpPr>
            <a:grpSpLocks/>
          </p:cNvGrpSpPr>
          <p:nvPr/>
        </p:nvGrpSpPr>
        <p:grpSpPr bwMode="auto">
          <a:xfrm>
            <a:off x="0" y="6248400"/>
            <a:ext cx="1143000" cy="609600"/>
            <a:chOff x="506" y="717"/>
            <a:chExt cx="790" cy="445"/>
          </a:xfrm>
        </p:grpSpPr>
        <p:sp>
          <p:nvSpPr>
            <p:cNvPr id="1032204" name="Oval 12"/>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solidFill>
                  <a:prstClr val="black"/>
                </a:solidFill>
              </a:endParaRPr>
            </a:p>
          </p:txBody>
        </p:sp>
        <p:sp>
          <p:nvSpPr>
            <p:cNvPr id="1032205" name="Line 13"/>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solidFill>
                  <a:prstClr val="black"/>
                </a:solidFill>
              </a:endParaRPr>
            </a:p>
          </p:txBody>
        </p:sp>
        <p:sp>
          <p:nvSpPr>
            <p:cNvPr id="1032206" name="Line 14"/>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solidFill>
                  <a:prstClr val="black"/>
                </a:solidFill>
              </a:endParaRPr>
            </a:p>
          </p:txBody>
        </p:sp>
        <p:sp>
          <p:nvSpPr>
            <p:cNvPr id="1032207" name="Line 15"/>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solidFill>
                  <a:prstClr val="black"/>
                </a:solidFill>
              </a:endParaRPr>
            </a:p>
          </p:txBody>
        </p:sp>
        <p:sp>
          <p:nvSpPr>
            <p:cNvPr id="1032208" name="Rectangle 16"/>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09" name="Rectangle 17"/>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0" name="Rectangle 18"/>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1" name="Rectangle 19"/>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2" name="Rectangle 20"/>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3" name="Rectangle 21"/>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4" name="Rectangle 22"/>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5" name="Rectangle 23"/>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solidFill>
                  <a:prstClr val="black"/>
                </a:solidFill>
              </a:endParaRPr>
            </a:p>
          </p:txBody>
        </p:sp>
        <p:sp>
          <p:nvSpPr>
            <p:cNvPr id="1032216" name="Oval 24"/>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solidFill>
                  <a:prstClr val="black"/>
                </a:solidFill>
              </a:endParaRPr>
            </a:p>
          </p:txBody>
        </p:sp>
        <p:sp>
          <p:nvSpPr>
            <p:cNvPr id="1032217" name="Line 25"/>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solidFill>
                  <a:prstClr val="black"/>
                </a:solidFill>
              </a:endParaRPr>
            </a:p>
          </p:txBody>
        </p:sp>
        <p:sp>
          <p:nvSpPr>
            <p:cNvPr id="1032218" name="Text Box 26"/>
            <p:cNvSpPr txBox="1">
              <a:spLocks noChangeArrowheads="1"/>
            </p:cNvSpPr>
            <p:nvPr/>
          </p:nvSpPr>
          <p:spPr bwMode="auto">
            <a:xfrm>
              <a:off x="506" y="873"/>
              <a:ext cx="790" cy="268"/>
            </a:xfrm>
            <a:prstGeom prst="rect">
              <a:avLst/>
            </a:prstGeom>
            <a:noFill/>
            <a:ln w="9525">
              <a:noFill/>
              <a:miter lim="800000"/>
              <a:headEnd/>
              <a:tailEnd/>
            </a:ln>
            <a:effectLst/>
          </p:spPr>
          <p:txBody>
            <a:bodyPr anchor="ctr">
              <a:spAutoFit/>
            </a:bodyPr>
            <a:lstStyle/>
            <a:p>
              <a:pPr eaLnBrk="0" hangingPunct="0"/>
              <a:r>
                <a:rPr kumimoji="1" lang="en-US">
                  <a:solidFill>
                    <a:prstClr val="black"/>
                  </a:solidFill>
                </a:rPr>
                <a:t>Database</a:t>
              </a:r>
              <a:endParaRPr kumimoji="1" lang="en-US">
                <a:solidFill>
                  <a:prstClr val="white"/>
                </a:solidFill>
              </a:endParaRPr>
            </a:p>
          </p:txBody>
        </p:sp>
      </p:grpSp>
      <p:grpSp>
        <p:nvGrpSpPr>
          <p:cNvPr id="3" name="Group 27"/>
          <p:cNvGrpSpPr>
            <a:grpSpLocks/>
          </p:cNvGrpSpPr>
          <p:nvPr/>
        </p:nvGrpSpPr>
        <p:grpSpPr bwMode="auto">
          <a:xfrm>
            <a:off x="6946900" y="6096000"/>
            <a:ext cx="685800" cy="762000"/>
            <a:chOff x="1968" y="576"/>
            <a:chExt cx="475" cy="528"/>
          </a:xfrm>
        </p:grpSpPr>
        <p:sp>
          <p:nvSpPr>
            <p:cNvPr id="1032220" name="Oval 28"/>
            <p:cNvSpPr>
              <a:spLocks noChangeArrowheads="1"/>
            </p:cNvSpPr>
            <p:nvPr/>
          </p:nvSpPr>
          <p:spPr bwMode="auto">
            <a:xfrm>
              <a:off x="1968" y="1005"/>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1" name="Oval 29"/>
            <p:cNvSpPr>
              <a:spLocks noChangeArrowheads="1"/>
            </p:cNvSpPr>
            <p:nvPr/>
          </p:nvSpPr>
          <p:spPr bwMode="auto">
            <a:xfrm>
              <a:off x="2093" y="1005"/>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2" name="Oval 30"/>
            <p:cNvSpPr>
              <a:spLocks noChangeArrowheads="1"/>
            </p:cNvSpPr>
            <p:nvPr/>
          </p:nvSpPr>
          <p:spPr bwMode="auto">
            <a:xfrm>
              <a:off x="2219" y="1005"/>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3" name="Oval 31"/>
            <p:cNvSpPr>
              <a:spLocks noChangeArrowheads="1"/>
            </p:cNvSpPr>
            <p:nvPr/>
          </p:nvSpPr>
          <p:spPr bwMode="auto">
            <a:xfrm>
              <a:off x="2344" y="1005"/>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4" name="Oval 32"/>
            <p:cNvSpPr>
              <a:spLocks noChangeArrowheads="1"/>
            </p:cNvSpPr>
            <p:nvPr/>
          </p:nvSpPr>
          <p:spPr bwMode="auto">
            <a:xfrm>
              <a:off x="1968" y="862"/>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5" name="Oval 33"/>
            <p:cNvSpPr>
              <a:spLocks noChangeArrowheads="1"/>
            </p:cNvSpPr>
            <p:nvPr/>
          </p:nvSpPr>
          <p:spPr bwMode="auto">
            <a:xfrm>
              <a:off x="2093" y="862"/>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6" name="Oval 34"/>
            <p:cNvSpPr>
              <a:spLocks noChangeArrowheads="1"/>
            </p:cNvSpPr>
            <p:nvPr/>
          </p:nvSpPr>
          <p:spPr bwMode="auto">
            <a:xfrm>
              <a:off x="2219" y="862"/>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7" name="Oval 35"/>
            <p:cNvSpPr>
              <a:spLocks noChangeArrowheads="1"/>
            </p:cNvSpPr>
            <p:nvPr/>
          </p:nvSpPr>
          <p:spPr bwMode="auto">
            <a:xfrm>
              <a:off x="2344" y="862"/>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8" name="Oval 36"/>
            <p:cNvSpPr>
              <a:spLocks noChangeArrowheads="1"/>
            </p:cNvSpPr>
            <p:nvPr/>
          </p:nvSpPr>
          <p:spPr bwMode="auto">
            <a:xfrm>
              <a:off x="1968" y="719"/>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29" name="Oval 37"/>
            <p:cNvSpPr>
              <a:spLocks noChangeArrowheads="1"/>
            </p:cNvSpPr>
            <p:nvPr/>
          </p:nvSpPr>
          <p:spPr bwMode="auto">
            <a:xfrm>
              <a:off x="2093" y="719"/>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0" name="Oval 38"/>
            <p:cNvSpPr>
              <a:spLocks noChangeArrowheads="1"/>
            </p:cNvSpPr>
            <p:nvPr/>
          </p:nvSpPr>
          <p:spPr bwMode="auto">
            <a:xfrm>
              <a:off x="2219" y="719"/>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1" name="Oval 39"/>
            <p:cNvSpPr>
              <a:spLocks noChangeArrowheads="1"/>
            </p:cNvSpPr>
            <p:nvPr/>
          </p:nvSpPr>
          <p:spPr bwMode="auto">
            <a:xfrm>
              <a:off x="2344" y="719"/>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2" name="Oval 40"/>
            <p:cNvSpPr>
              <a:spLocks noChangeArrowheads="1"/>
            </p:cNvSpPr>
            <p:nvPr/>
          </p:nvSpPr>
          <p:spPr bwMode="auto">
            <a:xfrm>
              <a:off x="1968" y="576"/>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3" name="Oval 41"/>
            <p:cNvSpPr>
              <a:spLocks noChangeArrowheads="1"/>
            </p:cNvSpPr>
            <p:nvPr/>
          </p:nvSpPr>
          <p:spPr bwMode="auto">
            <a:xfrm>
              <a:off x="2093" y="576"/>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4" name="Oval 42"/>
            <p:cNvSpPr>
              <a:spLocks noChangeArrowheads="1"/>
            </p:cNvSpPr>
            <p:nvPr/>
          </p:nvSpPr>
          <p:spPr bwMode="auto">
            <a:xfrm>
              <a:off x="2219" y="576"/>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5" name="Oval 43"/>
            <p:cNvSpPr>
              <a:spLocks noChangeArrowheads="1"/>
            </p:cNvSpPr>
            <p:nvPr/>
          </p:nvSpPr>
          <p:spPr bwMode="auto">
            <a:xfrm>
              <a:off x="2344" y="576"/>
              <a:ext cx="99" cy="99"/>
            </a:xfrm>
            <a:prstGeom prst="ellipse">
              <a:avLst/>
            </a:prstGeom>
            <a:solidFill>
              <a:srgbClr val="FF0000"/>
            </a:solidFill>
            <a:ln w="28575">
              <a:noFill/>
              <a:round/>
              <a:headEnd/>
              <a:tailEnd/>
            </a:ln>
            <a:effectLst/>
          </p:spPr>
          <p:txBody>
            <a:bodyPr wrap="none" anchor="ctr"/>
            <a:lstStyle/>
            <a:p>
              <a:pPr eaLnBrk="0" hangingPunct="0"/>
              <a:endParaRPr lang="en-US" sz="2000">
                <a:solidFill>
                  <a:srgbClr val="FF0000"/>
                </a:solidFill>
              </a:endParaRPr>
            </a:p>
          </p:txBody>
        </p:sp>
        <p:sp>
          <p:nvSpPr>
            <p:cNvPr id="1032236" name="Line 44"/>
            <p:cNvSpPr>
              <a:spLocks noChangeShapeType="1"/>
            </p:cNvSpPr>
            <p:nvPr/>
          </p:nvSpPr>
          <p:spPr bwMode="auto">
            <a:xfrm>
              <a:off x="2021" y="1055"/>
              <a:ext cx="369" cy="0"/>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37" name="Line 45"/>
            <p:cNvSpPr>
              <a:spLocks noChangeShapeType="1"/>
            </p:cNvSpPr>
            <p:nvPr/>
          </p:nvSpPr>
          <p:spPr bwMode="auto">
            <a:xfrm>
              <a:off x="2021" y="909"/>
              <a:ext cx="369" cy="0"/>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38" name="Line 46"/>
            <p:cNvSpPr>
              <a:spLocks noChangeShapeType="1"/>
            </p:cNvSpPr>
            <p:nvPr/>
          </p:nvSpPr>
          <p:spPr bwMode="auto">
            <a:xfrm>
              <a:off x="2021" y="764"/>
              <a:ext cx="369" cy="0"/>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39" name="Line 47"/>
            <p:cNvSpPr>
              <a:spLocks noChangeShapeType="1"/>
            </p:cNvSpPr>
            <p:nvPr/>
          </p:nvSpPr>
          <p:spPr bwMode="auto">
            <a:xfrm>
              <a:off x="2021" y="619"/>
              <a:ext cx="369" cy="0"/>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40" name="Line 48"/>
            <p:cNvSpPr>
              <a:spLocks noChangeShapeType="1"/>
            </p:cNvSpPr>
            <p:nvPr/>
          </p:nvSpPr>
          <p:spPr bwMode="auto">
            <a:xfrm flipV="1">
              <a:off x="2390" y="619"/>
              <a:ext cx="0" cy="449"/>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41" name="Line 49"/>
            <p:cNvSpPr>
              <a:spLocks noChangeShapeType="1"/>
            </p:cNvSpPr>
            <p:nvPr/>
          </p:nvSpPr>
          <p:spPr bwMode="auto">
            <a:xfrm flipV="1">
              <a:off x="2267" y="624"/>
              <a:ext cx="0" cy="444"/>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42" name="Line 50"/>
            <p:cNvSpPr>
              <a:spLocks noChangeShapeType="1"/>
            </p:cNvSpPr>
            <p:nvPr/>
          </p:nvSpPr>
          <p:spPr bwMode="auto">
            <a:xfrm flipV="1">
              <a:off x="2144" y="624"/>
              <a:ext cx="0" cy="432"/>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sp>
          <p:nvSpPr>
            <p:cNvPr id="1032243" name="Line 51"/>
            <p:cNvSpPr>
              <a:spLocks noChangeShapeType="1"/>
            </p:cNvSpPr>
            <p:nvPr/>
          </p:nvSpPr>
          <p:spPr bwMode="auto">
            <a:xfrm flipV="1">
              <a:off x="2021" y="619"/>
              <a:ext cx="0" cy="437"/>
            </a:xfrm>
            <a:prstGeom prst="line">
              <a:avLst/>
            </a:prstGeom>
            <a:noFill/>
            <a:ln w="28575">
              <a:solidFill>
                <a:srgbClr val="FF9999"/>
              </a:solidFill>
              <a:round/>
              <a:headEnd/>
              <a:tailEnd/>
            </a:ln>
            <a:effectLst/>
          </p:spPr>
          <p:txBody>
            <a:bodyPr wrap="none" anchor="ctr"/>
            <a:lstStyle/>
            <a:p>
              <a:endParaRPr lang="en-US">
                <a:solidFill>
                  <a:prstClr val="black"/>
                </a:solidFill>
              </a:endParaRPr>
            </a:p>
          </p:txBody>
        </p:sp>
      </p:grpSp>
      <p:pic>
        <p:nvPicPr>
          <p:cNvPr id="1032244" name="Picture 52"/>
          <p:cNvPicPr>
            <a:picLocks noChangeAspect="1" noChangeArrowheads="1"/>
          </p:cNvPicPr>
          <p:nvPr/>
        </p:nvPicPr>
        <p:blipFill>
          <a:blip r:embed="rId9" cstate="print"/>
          <a:srcRect/>
          <a:stretch>
            <a:fillRect/>
          </a:stretch>
        </p:blipFill>
        <p:spPr bwMode="auto">
          <a:xfrm>
            <a:off x="3429000" y="457200"/>
            <a:ext cx="685800" cy="557213"/>
          </a:xfrm>
          <a:prstGeom prst="rect">
            <a:avLst/>
          </a:prstGeom>
          <a:noFill/>
          <a:ln w="9525">
            <a:noFill/>
            <a:miter lim="800000"/>
            <a:headEnd/>
            <a:tailEnd/>
          </a:ln>
        </p:spPr>
      </p:pic>
      <p:pic>
        <p:nvPicPr>
          <p:cNvPr id="1032245" name="Picture 53"/>
          <p:cNvPicPr>
            <a:picLocks noChangeAspect="1" noChangeArrowheads="1"/>
          </p:cNvPicPr>
          <p:nvPr/>
        </p:nvPicPr>
        <p:blipFill>
          <a:blip r:embed="rId10"/>
          <a:srcRect/>
          <a:stretch>
            <a:fillRect/>
          </a:stretch>
        </p:blipFill>
        <p:spPr bwMode="auto">
          <a:xfrm>
            <a:off x="0" y="3962400"/>
            <a:ext cx="590550" cy="609600"/>
          </a:xfrm>
          <a:prstGeom prst="rect">
            <a:avLst/>
          </a:prstGeom>
          <a:noFill/>
        </p:spPr>
      </p:pic>
      <p:pic>
        <p:nvPicPr>
          <p:cNvPr id="1032246" name="Picture 54"/>
          <p:cNvPicPr>
            <a:picLocks noChangeAspect="1" noChangeArrowheads="1"/>
          </p:cNvPicPr>
          <p:nvPr/>
        </p:nvPicPr>
        <p:blipFill>
          <a:blip r:embed="rId11"/>
          <a:srcRect/>
          <a:stretch>
            <a:fillRect/>
          </a:stretch>
        </p:blipFill>
        <p:spPr bwMode="auto">
          <a:xfrm>
            <a:off x="3733800" y="6172200"/>
            <a:ext cx="609600" cy="547688"/>
          </a:xfrm>
          <a:prstGeom prst="rect">
            <a:avLst/>
          </a:prstGeom>
          <a:noFill/>
          <a:ln w="9525">
            <a:noFill/>
            <a:miter lim="800000"/>
            <a:headEnd/>
            <a:tailEnd/>
          </a:ln>
          <a:effectLst/>
        </p:spPr>
      </p:pic>
      <p:pic>
        <p:nvPicPr>
          <p:cNvPr id="1032247" name="Picture 55"/>
          <p:cNvPicPr>
            <a:picLocks noChangeAspect="1" noChangeArrowheads="1"/>
          </p:cNvPicPr>
          <p:nvPr/>
        </p:nvPicPr>
        <p:blipFill>
          <a:blip r:embed="rId12"/>
          <a:srcRect/>
          <a:stretch>
            <a:fillRect/>
          </a:stretch>
        </p:blipFill>
        <p:spPr bwMode="auto">
          <a:xfrm>
            <a:off x="0" y="1447800"/>
            <a:ext cx="762000" cy="531813"/>
          </a:xfrm>
          <a:prstGeom prst="rect">
            <a:avLst/>
          </a:prstGeom>
          <a:noFill/>
          <a:ln w="9525">
            <a:noFill/>
            <a:miter lim="800000"/>
            <a:headEnd/>
            <a:tailEnd/>
          </a:ln>
          <a:effectLst/>
        </p:spPr>
      </p:pic>
      <p:pic>
        <p:nvPicPr>
          <p:cNvPr id="1032248" name="Picture 56"/>
          <p:cNvPicPr>
            <a:picLocks noChangeAspect="1" noChangeArrowheads="1"/>
          </p:cNvPicPr>
          <p:nvPr/>
        </p:nvPicPr>
        <p:blipFill>
          <a:blip r:embed="rId13"/>
          <a:srcRect/>
          <a:stretch>
            <a:fillRect/>
          </a:stretch>
        </p:blipFill>
        <p:spPr bwMode="auto">
          <a:xfrm>
            <a:off x="4343400" y="6172200"/>
            <a:ext cx="441325" cy="685800"/>
          </a:xfrm>
          <a:prstGeom prst="rect">
            <a:avLst/>
          </a:prstGeom>
          <a:noFill/>
          <a:ln w="9525" algn="ctr">
            <a:noFill/>
            <a:miter lim="800000"/>
            <a:headEnd/>
            <a:tailEnd/>
          </a:ln>
          <a:effectLst/>
        </p:spPr>
      </p:pic>
      <p:pic>
        <p:nvPicPr>
          <p:cNvPr id="1032249" name="Picture 57"/>
          <p:cNvPicPr>
            <a:picLocks noChangeAspect="1" noChangeArrowheads="1"/>
          </p:cNvPicPr>
          <p:nvPr/>
        </p:nvPicPr>
        <p:blipFill>
          <a:blip r:embed="rId14"/>
          <a:srcRect/>
          <a:stretch>
            <a:fillRect/>
          </a:stretch>
        </p:blipFill>
        <p:spPr bwMode="auto">
          <a:xfrm>
            <a:off x="1905000" y="6172200"/>
            <a:ext cx="530225" cy="685800"/>
          </a:xfrm>
          <a:prstGeom prst="rect">
            <a:avLst/>
          </a:prstGeom>
          <a:noFill/>
          <a:ln w="9525" algn="ctr">
            <a:noFill/>
            <a:miter lim="800000"/>
            <a:headEnd/>
            <a:tailEnd/>
          </a:ln>
          <a:effectLst/>
        </p:spPr>
      </p:pic>
      <p:pic>
        <p:nvPicPr>
          <p:cNvPr id="1032250" name="Picture 58"/>
          <p:cNvPicPr>
            <a:picLocks noChangeAspect="1" noChangeArrowheads="1"/>
          </p:cNvPicPr>
          <p:nvPr/>
        </p:nvPicPr>
        <p:blipFill>
          <a:blip r:embed="rId15"/>
          <a:srcRect/>
          <a:stretch>
            <a:fillRect/>
          </a:stretch>
        </p:blipFill>
        <p:spPr bwMode="auto">
          <a:xfrm>
            <a:off x="0" y="2133600"/>
            <a:ext cx="766763" cy="501650"/>
          </a:xfrm>
          <a:prstGeom prst="rect">
            <a:avLst/>
          </a:prstGeom>
          <a:noFill/>
          <a:ln w="9525" algn="ctr">
            <a:noFill/>
            <a:miter lim="800000"/>
            <a:headEnd/>
            <a:tailEnd/>
          </a:ln>
          <a:effectLst/>
        </p:spPr>
      </p:pic>
      <p:sp>
        <p:nvSpPr>
          <p:cNvPr id="1032251" name="AutoShape 59"/>
          <p:cNvSpPr>
            <a:spLocks noChangeArrowheads="1"/>
          </p:cNvSpPr>
          <p:nvPr/>
        </p:nvSpPr>
        <p:spPr bwMode="auto">
          <a:xfrm rot="-2866024">
            <a:off x="975519" y="5796756"/>
            <a:ext cx="390525" cy="360363"/>
          </a:xfrm>
          <a:prstGeom prst="flowChartDelay">
            <a:avLst/>
          </a:prstGeom>
          <a:noFill/>
          <a:ln w="9525" algn="ctr">
            <a:solidFill>
              <a:schemeClr val="tx1"/>
            </a:solidFill>
            <a:miter lim="800000"/>
            <a:headEnd/>
            <a:tailEnd/>
          </a:ln>
          <a:effectLst/>
        </p:spPr>
        <p:txBody>
          <a:bodyPr wrap="none" anchor="ctr">
            <a:spAutoFit/>
          </a:bodyPr>
          <a:lstStyle/>
          <a:p>
            <a:r>
              <a:rPr lang="en-US" sz="1200">
                <a:solidFill>
                  <a:prstClr val="black"/>
                </a:solidFill>
              </a:rPr>
              <a:t>SS</a:t>
            </a:r>
          </a:p>
        </p:txBody>
      </p:sp>
      <p:sp>
        <p:nvSpPr>
          <p:cNvPr id="1032252" name="AutoShape 60"/>
          <p:cNvSpPr>
            <a:spLocks noChangeArrowheads="1"/>
          </p:cNvSpPr>
          <p:nvPr/>
        </p:nvSpPr>
        <p:spPr bwMode="auto">
          <a:xfrm rot="16200000">
            <a:off x="1450182"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3" name="AutoShape 61"/>
          <p:cNvSpPr>
            <a:spLocks noChangeArrowheads="1"/>
          </p:cNvSpPr>
          <p:nvPr/>
        </p:nvSpPr>
        <p:spPr bwMode="auto">
          <a:xfrm rot="16200000">
            <a:off x="2023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4" name="AutoShape 62"/>
          <p:cNvSpPr>
            <a:spLocks noChangeArrowheads="1"/>
          </p:cNvSpPr>
          <p:nvPr/>
        </p:nvSpPr>
        <p:spPr bwMode="auto">
          <a:xfrm rot="16200000">
            <a:off x="3852069" y="5596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5" name="AutoShape 63"/>
          <p:cNvSpPr>
            <a:spLocks noChangeArrowheads="1"/>
          </p:cNvSpPr>
          <p:nvPr/>
        </p:nvSpPr>
        <p:spPr bwMode="auto">
          <a:xfrm rot="16200000">
            <a:off x="4309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6" name="AutoShape 64"/>
          <p:cNvSpPr>
            <a:spLocks noChangeArrowheads="1"/>
          </p:cNvSpPr>
          <p:nvPr/>
        </p:nvSpPr>
        <p:spPr bwMode="auto">
          <a:xfrm rot="16200000">
            <a:off x="5071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57" name="AutoShape 65"/>
          <p:cNvSpPr>
            <a:spLocks noChangeArrowheads="1"/>
          </p:cNvSpPr>
          <p:nvPr/>
        </p:nvSpPr>
        <p:spPr bwMode="auto">
          <a:xfrm rot="16200000">
            <a:off x="7094934" y="5622295"/>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pic>
        <p:nvPicPr>
          <p:cNvPr id="1032258" name="Picture 66"/>
          <p:cNvPicPr>
            <a:picLocks noChangeAspect="1" noChangeArrowheads="1"/>
          </p:cNvPicPr>
          <p:nvPr/>
        </p:nvPicPr>
        <p:blipFill>
          <a:blip r:embed="rId16"/>
          <a:srcRect/>
          <a:stretch>
            <a:fillRect/>
          </a:stretch>
        </p:blipFill>
        <p:spPr bwMode="auto">
          <a:xfrm>
            <a:off x="0" y="3352800"/>
            <a:ext cx="838200" cy="566738"/>
          </a:xfrm>
          <a:prstGeom prst="rect">
            <a:avLst/>
          </a:prstGeom>
          <a:noFill/>
          <a:ln w="9525" algn="ctr">
            <a:noFill/>
            <a:miter lim="800000"/>
            <a:headEnd/>
            <a:tailEnd/>
          </a:ln>
          <a:effectLst/>
        </p:spPr>
      </p:pic>
      <p:pic>
        <p:nvPicPr>
          <p:cNvPr id="1032259" name="Picture 67" descr="via2"/>
          <p:cNvPicPr>
            <a:picLocks noChangeAspect="1" noChangeArrowheads="1"/>
          </p:cNvPicPr>
          <p:nvPr/>
        </p:nvPicPr>
        <p:blipFill>
          <a:blip r:embed="rId17"/>
          <a:srcRect/>
          <a:stretch>
            <a:fillRect/>
          </a:stretch>
        </p:blipFill>
        <p:spPr bwMode="auto">
          <a:xfrm rot="2924733">
            <a:off x="7835106" y="1080294"/>
            <a:ext cx="484188" cy="609600"/>
          </a:xfrm>
          <a:prstGeom prst="rect">
            <a:avLst/>
          </a:prstGeom>
          <a:noFill/>
        </p:spPr>
      </p:pic>
      <p:pic>
        <p:nvPicPr>
          <p:cNvPr id="1032260" name="Picture 68" descr="B_OEQ127"/>
          <p:cNvPicPr>
            <a:picLocks noChangeAspect="1" noChangeArrowheads="1"/>
          </p:cNvPicPr>
          <p:nvPr/>
        </p:nvPicPr>
        <p:blipFill>
          <a:blip r:embed="rId18"/>
          <a:srcRect/>
          <a:stretch>
            <a:fillRect/>
          </a:stretch>
        </p:blipFill>
        <p:spPr bwMode="auto">
          <a:xfrm rot="2730464">
            <a:off x="8396288" y="1738312"/>
            <a:ext cx="528638" cy="557213"/>
          </a:xfrm>
          <a:prstGeom prst="rect">
            <a:avLst/>
          </a:prstGeom>
          <a:noFill/>
        </p:spPr>
      </p:pic>
      <p:pic>
        <p:nvPicPr>
          <p:cNvPr id="1032261" name="Picture 69" descr="rocketebook"/>
          <p:cNvPicPr>
            <a:picLocks noChangeAspect="1" noChangeArrowheads="1"/>
          </p:cNvPicPr>
          <p:nvPr/>
        </p:nvPicPr>
        <p:blipFill>
          <a:blip r:embed="rId19"/>
          <a:srcRect/>
          <a:stretch>
            <a:fillRect/>
          </a:stretch>
        </p:blipFill>
        <p:spPr bwMode="auto">
          <a:xfrm>
            <a:off x="8612188" y="914400"/>
            <a:ext cx="531812" cy="712788"/>
          </a:xfrm>
          <a:prstGeom prst="rect">
            <a:avLst/>
          </a:prstGeom>
          <a:noFill/>
          <a:ln w="9525">
            <a:noFill/>
            <a:miter lim="800000"/>
            <a:headEnd/>
            <a:tailEnd/>
          </a:ln>
          <a:effectLst/>
        </p:spPr>
      </p:pic>
      <p:sp>
        <p:nvSpPr>
          <p:cNvPr id="1032262" name="Oval 70"/>
          <p:cNvSpPr>
            <a:spLocks noChangeArrowheads="1"/>
          </p:cNvSpPr>
          <p:nvPr/>
        </p:nvSpPr>
        <p:spPr bwMode="auto">
          <a:xfrm rot="2650181">
            <a:off x="6629400" y="1828800"/>
            <a:ext cx="2514600" cy="617538"/>
          </a:xfrm>
          <a:prstGeom prst="ellipse">
            <a:avLst/>
          </a:prstGeom>
          <a:solidFill>
            <a:schemeClr val="bg1">
              <a:lumMod val="85000"/>
            </a:schemeClr>
          </a:solidFill>
          <a:ln w="9525" algn="ctr">
            <a:solidFill>
              <a:schemeClr val="tx1"/>
            </a:solidFill>
            <a:round/>
            <a:headEnd/>
            <a:tailEnd/>
          </a:ln>
          <a:effectLst/>
        </p:spPr>
        <p:txBody>
          <a:bodyPr wrap="none" anchor="ctr"/>
          <a:lstStyle/>
          <a:p>
            <a:pPr algn="ctr"/>
            <a:r>
              <a:rPr lang="en-US" sz="2400">
                <a:solidFill>
                  <a:prstClr val="black"/>
                </a:solidFill>
              </a:rPr>
              <a:t>Portal</a:t>
            </a:r>
          </a:p>
        </p:txBody>
      </p:sp>
      <p:sp>
        <p:nvSpPr>
          <p:cNvPr id="1032264" name="Rectangle 72"/>
          <p:cNvSpPr>
            <a:spLocks noChangeArrowheads="1"/>
          </p:cNvSpPr>
          <p:nvPr/>
        </p:nvSpPr>
        <p:spPr bwMode="auto">
          <a:xfrm>
            <a:off x="0" y="5001310"/>
            <a:ext cx="955711" cy="646331"/>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a:solidFill>
                  <a:prstClr val="black"/>
                </a:solidFill>
              </a:rPr>
              <a:t>Another</a:t>
            </a:r>
            <a:br>
              <a:rPr lang="en-US" dirty="0">
                <a:solidFill>
                  <a:prstClr val="black"/>
                </a:solidFill>
              </a:rPr>
            </a:br>
            <a:r>
              <a:rPr lang="en-US" dirty="0" smtClean="0">
                <a:solidFill>
                  <a:prstClr val="black"/>
                </a:solidFill>
              </a:rPr>
              <a:t>Cloud</a:t>
            </a:r>
            <a:endParaRPr lang="en-US" dirty="0">
              <a:solidFill>
                <a:prstClr val="black"/>
              </a:solidFill>
            </a:endParaRPr>
          </a:p>
        </p:txBody>
      </p:sp>
      <p:sp>
        <p:nvSpPr>
          <p:cNvPr id="1032265" name="Text Box 73"/>
          <p:cNvSpPr txBox="1">
            <a:spLocks noChangeArrowheads="1"/>
          </p:cNvSpPr>
          <p:nvPr/>
        </p:nvSpPr>
        <p:spPr bwMode="auto">
          <a:xfrm>
            <a:off x="179388" y="115888"/>
            <a:ext cx="8859837" cy="366712"/>
          </a:xfrm>
          <a:prstGeom prst="rect">
            <a:avLst/>
          </a:prstGeom>
          <a:noFill/>
          <a:ln w="9525">
            <a:noFill/>
            <a:miter lim="800000"/>
            <a:headEnd/>
            <a:tailEnd/>
          </a:ln>
          <a:effectLst/>
        </p:spPr>
        <p:txBody>
          <a:bodyPr wrap="none">
            <a:spAutoFit/>
          </a:bodyPr>
          <a:lstStyle/>
          <a:p>
            <a:r>
              <a:rPr lang="en-US" b="1" dirty="0">
                <a:solidFill>
                  <a:prstClr val="black"/>
                </a:solidFill>
                <a:latin typeface="Arial" pitchFamily="34" charset="0"/>
              </a:rPr>
              <a:t>Raw Data </a:t>
            </a:r>
            <a:r>
              <a:rPr lang="en-US" b="1" dirty="0">
                <a:solidFill>
                  <a:prstClr val="black"/>
                </a:solidFill>
                <a:latin typeface="Arial" pitchFamily="34" charset="0"/>
                <a:sym typeface="Wingdings" pitchFamily="2" charset="2"/>
              </a:rPr>
              <a:t>     Data    Information     Knowledge      Wisdom    </a:t>
            </a:r>
            <a:r>
              <a:rPr lang="en-US" b="1" dirty="0">
                <a:solidFill>
                  <a:prstClr val="black"/>
                </a:solidFill>
                <a:latin typeface="Arial" pitchFamily="34" charset="0"/>
              </a:rPr>
              <a:t>Decisions</a:t>
            </a:r>
          </a:p>
        </p:txBody>
      </p:sp>
      <p:sp>
        <p:nvSpPr>
          <p:cNvPr id="1032266" name="AutoShape 74"/>
          <p:cNvSpPr>
            <a:spLocks noChangeArrowheads="1"/>
          </p:cNvSpPr>
          <p:nvPr/>
        </p:nvSpPr>
        <p:spPr bwMode="auto">
          <a:xfrm rot="5400000">
            <a:off x="25566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67" name="AutoShape 75"/>
          <p:cNvSpPr>
            <a:spLocks noChangeArrowheads="1"/>
          </p:cNvSpPr>
          <p:nvPr/>
        </p:nvSpPr>
        <p:spPr bwMode="auto">
          <a:xfrm rot="5400000">
            <a:off x="1566069" y="1024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68" name="Rectangle 76"/>
          <p:cNvSpPr>
            <a:spLocks noChangeArrowheads="1"/>
          </p:cNvSpPr>
          <p:nvPr/>
        </p:nvSpPr>
        <p:spPr bwMode="auto">
          <a:xfrm>
            <a:off x="0" y="2743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solidFill>
                  <a:prstClr val="black"/>
                </a:solidFill>
              </a:rPr>
              <a:t>Another</a:t>
            </a:r>
            <a:br>
              <a:rPr lang="en-US">
                <a:solidFill>
                  <a:prstClr val="black"/>
                </a:solidFill>
              </a:rPr>
            </a:br>
            <a:r>
              <a:rPr lang="en-US">
                <a:solidFill>
                  <a:prstClr val="black"/>
                </a:solidFill>
              </a:rPr>
              <a:t>Service</a:t>
            </a:r>
          </a:p>
        </p:txBody>
      </p:sp>
      <p:sp>
        <p:nvSpPr>
          <p:cNvPr id="1032269" name="AutoShape 77"/>
          <p:cNvSpPr>
            <a:spLocks noChangeArrowheads="1"/>
          </p:cNvSpPr>
          <p:nvPr/>
        </p:nvSpPr>
        <p:spPr bwMode="auto">
          <a:xfrm rot="5400000">
            <a:off x="35472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70" name="Rectangle 78"/>
          <p:cNvSpPr>
            <a:spLocks noChangeArrowheads="1"/>
          </p:cNvSpPr>
          <p:nvPr/>
        </p:nvSpPr>
        <p:spPr bwMode="auto">
          <a:xfrm>
            <a:off x="0" y="838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a:solidFill>
                  <a:prstClr val="black"/>
                </a:solidFill>
              </a:rPr>
              <a:t>Another</a:t>
            </a:r>
            <a:br>
              <a:rPr lang="en-US" dirty="0">
                <a:solidFill>
                  <a:prstClr val="black"/>
                </a:solidFill>
              </a:rPr>
            </a:br>
            <a:r>
              <a:rPr lang="en-US" dirty="0">
                <a:solidFill>
                  <a:prstClr val="black"/>
                </a:solidFill>
              </a:rPr>
              <a:t>Grid</a:t>
            </a:r>
          </a:p>
        </p:txBody>
      </p:sp>
      <p:sp>
        <p:nvSpPr>
          <p:cNvPr id="1032271" name="AutoShape 79"/>
          <p:cNvSpPr>
            <a:spLocks noChangeArrowheads="1"/>
          </p:cNvSpPr>
          <p:nvPr/>
        </p:nvSpPr>
        <p:spPr bwMode="auto">
          <a:xfrm rot="5400000">
            <a:off x="4842669" y="11501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solidFill>
                  <a:prstClr val="black"/>
                </a:solidFill>
              </a:rPr>
              <a:t>SS</a:t>
            </a:r>
          </a:p>
        </p:txBody>
      </p:sp>
      <p:grpSp>
        <p:nvGrpSpPr>
          <p:cNvPr id="4" name="Group 81"/>
          <p:cNvGrpSpPr>
            <a:grpSpLocks/>
          </p:cNvGrpSpPr>
          <p:nvPr/>
        </p:nvGrpSpPr>
        <p:grpSpPr bwMode="auto">
          <a:xfrm>
            <a:off x="990600" y="1198563"/>
            <a:ext cx="533400" cy="4537075"/>
            <a:chOff x="624" y="755"/>
            <a:chExt cx="336" cy="2858"/>
          </a:xfrm>
        </p:grpSpPr>
        <p:sp>
          <p:nvSpPr>
            <p:cNvPr id="1032274" name="AutoShape 82"/>
            <p:cNvSpPr>
              <a:spLocks noChangeArrowheads="1"/>
            </p:cNvSpPr>
            <p:nvPr/>
          </p:nvSpPr>
          <p:spPr bwMode="auto">
            <a:xfrm rot="2360223">
              <a:off x="693" y="755"/>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5" name="AutoShape 83"/>
            <p:cNvSpPr>
              <a:spLocks noChangeArrowheads="1"/>
            </p:cNvSpPr>
            <p:nvPr/>
          </p:nvSpPr>
          <p:spPr bwMode="auto">
            <a:xfrm>
              <a:off x="624" y="1109"/>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6" name="AutoShape 84"/>
            <p:cNvSpPr>
              <a:spLocks noChangeArrowheads="1"/>
            </p:cNvSpPr>
            <p:nvPr/>
          </p:nvSpPr>
          <p:spPr bwMode="auto">
            <a:xfrm>
              <a:off x="624" y="148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7" name="AutoShape 85"/>
            <p:cNvSpPr>
              <a:spLocks noChangeArrowheads="1"/>
            </p:cNvSpPr>
            <p:nvPr/>
          </p:nvSpPr>
          <p:spPr bwMode="auto">
            <a:xfrm>
              <a:off x="624" y="185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8" name="AutoShape 86"/>
            <p:cNvSpPr>
              <a:spLocks noChangeArrowheads="1"/>
            </p:cNvSpPr>
            <p:nvPr/>
          </p:nvSpPr>
          <p:spPr bwMode="auto">
            <a:xfrm>
              <a:off x="624" y="223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79" name="AutoShape 87"/>
            <p:cNvSpPr>
              <a:spLocks noChangeArrowheads="1"/>
            </p:cNvSpPr>
            <p:nvPr/>
          </p:nvSpPr>
          <p:spPr bwMode="auto">
            <a:xfrm>
              <a:off x="624" y="260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80" name="AutoShape 88"/>
            <p:cNvSpPr>
              <a:spLocks noChangeArrowheads="1"/>
            </p:cNvSpPr>
            <p:nvPr/>
          </p:nvSpPr>
          <p:spPr bwMode="auto">
            <a:xfrm>
              <a:off x="624" y="2984"/>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sp>
          <p:nvSpPr>
            <p:cNvPr id="1032281" name="AutoShape 89"/>
            <p:cNvSpPr>
              <a:spLocks noChangeArrowheads="1"/>
            </p:cNvSpPr>
            <p:nvPr/>
          </p:nvSpPr>
          <p:spPr bwMode="auto">
            <a:xfrm>
              <a:off x="624" y="3360"/>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solidFill>
                    <a:prstClr val="black"/>
                  </a:solidFill>
                </a:rPr>
                <a:t>SS</a:t>
              </a:r>
            </a:p>
          </p:txBody>
        </p:sp>
      </p:grpSp>
      <p:sp>
        <p:nvSpPr>
          <p:cNvPr id="1032282" name="Text Box 90"/>
          <p:cNvSpPr txBox="1">
            <a:spLocks noChangeArrowheads="1"/>
          </p:cNvSpPr>
          <p:nvPr/>
        </p:nvSpPr>
        <p:spPr bwMode="auto">
          <a:xfrm rot="2671048">
            <a:off x="5902318" y="2284690"/>
            <a:ext cx="3416320" cy="369332"/>
          </a:xfrm>
          <a:prstGeom prst="rect">
            <a:avLst/>
          </a:prstGeom>
          <a:noFill/>
          <a:ln w="9525">
            <a:noFill/>
            <a:miter lim="800000"/>
            <a:headEnd/>
            <a:tailEnd/>
          </a:ln>
          <a:effectLst/>
        </p:spPr>
        <p:txBody>
          <a:bodyPr wrap="none">
            <a:spAutoFit/>
          </a:bodyPr>
          <a:lstStyle/>
          <a:p>
            <a:r>
              <a:rPr lang="en-US" b="1" dirty="0" smtClean="0">
                <a:solidFill>
                  <a:prstClr val="black"/>
                </a:solidFill>
                <a:latin typeface="Arial" pitchFamily="34" charset="0"/>
              </a:rPr>
              <a:t>Fusion</a:t>
            </a:r>
            <a:r>
              <a:rPr lang="en-US" dirty="0" smtClean="0">
                <a:solidFill>
                  <a:prstClr val="black"/>
                </a:solidFill>
                <a:latin typeface="Arial" pitchFamily="34" charset="0"/>
              </a:rPr>
              <a:t> for Discovery/Decisions</a:t>
            </a:r>
            <a:endParaRPr lang="en-US" dirty="0">
              <a:solidFill>
                <a:prstClr val="black"/>
              </a:solidFill>
              <a:latin typeface="Arial" pitchFamily="34" charset="0"/>
            </a:endParaRPr>
          </a:p>
        </p:txBody>
      </p:sp>
      <p:grpSp>
        <p:nvGrpSpPr>
          <p:cNvPr id="5" name="Group 91"/>
          <p:cNvGrpSpPr>
            <a:grpSpLocks/>
          </p:cNvGrpSpPr>
          <p:nvPr/>
        </p:nvGrpSpPr>
        <p:grpSpPr bwMode="auto">
          <a:xfrm>
            <a:off x="5715000" y="6091238"/>
            <a:ext cx="1143000" cy="766762"/>
            <a:chOff x="2256" y="2641"/>
            <a:chExt cx="720" cy="483"/>
          </a:xfrm>
        </p:grpSpPr>
        <p:sp>
          <p:nvSpPr>
            <p:cNvPr id="103228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285" name="Text Box 93"/>
            <p:cNvSpPr txBox="1">
              <a:spLocks noChangeArrowheads="1"/>
            </p:cNvSpPr>
            <p:nvPr/>
          </p:nvSpPr>
          <p:spPr bwMode="auto">
            <a:xfrm>
              <a:off x="2389" y="2688"/>
              <a:ext cx="483" cy="326"/>
            </a:xfrm>
            <a:prstGeom prst="rect">
              <a:avLst/>
            </a:prstGeom>
            <a:noFill/>
            <a:ln w="9525" algn="ctr">
              <a:noFill/>
              <a:miter lim="800000"/>
              <a:headEnd/>
              <a:tailEnd/>
            </a:ln>
            <a:effectLst/>
          </p:spPr>
          <p:txBody>
            <a:bodyPr wrap="none">
              <a:spAutoFit/>
            </a:bodyPr>
            <a:lstStyle/>
            <a:p>
              <a:r>
                <a:rPr lang="en-US" sz="1400">
                  <a:solidFill>
                    <a:prstClr val="black"/>
                  </a:solidFill>
                </a:rPr>
                <a:t>Storage</a:t>
              </a:r>
              <a:br>
                <a:rPr lang="en-US" sz="1400">
                  <a:solidFill>
                    <a:prstClr val="black"/>
                  </a:solidFill>
                </a:rPr>
              </a:br>
              <a:r>
                <a:rPr lang="en-US" sz="1400">
                  <a:solidFill>
                    <a:prstClr val="black"/>
                  </a:solidFill>
                </a:rPr>
                <a:t>Cloud</a:t>
              </a:r>
            </a:p>
          </p:txBody>
        </p:sp>
      </p:grpSp>
      <p:grpSp>
        <p:nvGrpSpPr>
          <p:cNvPr id="6" name="Group 94"/>
          <p:cNvGrpSpPr>
            <a:grpSpLocks/>
          </p:cNvGrpSpPr>
          <p:nvPr/>
        </p:nvGrpSpPr>
        <p:grpSpPr bwMode="auto">
          <a:xfrm>
            <a:off x="2514600" y="6019800"/>
            <a:ext cx="1143000" cy="766763"/>
            <a:chOff x="2256" y="2641"/>
            <a:chExt cx="720" cy="483"/>
          </a:xfrm>
        </p:grpSpPr>
        <p:sp>
          <p:nvSpPr>
            <p:cNvPr id="1032287"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288" name="Text Box 96"/>
            <p:cNvSpPr txBox="1">
              <a:spLocks noChangeArrowheads="1"/>
            </p:cNvSpPr>
            <p:nvPr/>
          </p:nvSpPr>
          <p:spPr bwMode="auto">
            <a:xfrm>
              <a:off x="2352" y="2688"/>
              <a:ext cx="557" cy="326"/>
            </a:xfrm>
            <a:prstGeom prst="rect">
              <a:avLst/>
            </a:prstGeom>
            <a:noFill/>
            <a:ln w="9525" algn="ctr">
              <a:noFill/>
              <a:miter lim="800000"/>
              <a:headEnd/>
              <a:tailEnd/>
            </a:ln>
            <a:effectLst/>
          </p:spPr>
          <p:txBody>
            <a:bodyPr wrap="none">
              <a:spAutoFit/>
            </a:bodyPr>
            <a:lstStyle/>
            <a:p>
              <a:r>
                <a:rPr lang="en-US" sz="1400">
                  <a:solidFill>
                    <a:prstClr val="black"/>
                  </a:solidFill>
                </a:rPr>
                <a:t>Compute</a:t>
              </a:r>
              <a:br>
                <a:rPr lang="en-US" sz="1400">
                  <a:solidFill>
                    <a:prstClr val="black"/>
                  </a:solidFill>
                </a:rPr>
              </a:br>
              <a:r>
                <a:rPr lang="en-US" sz="1400">
                  <a:solidFill>
                    <a:prstClr val="black"/>
                  </a:solidFill>
                </a:rPr>
                <a:t>Cloud</a:t>
              </a:r>
            </a:p>
          </p:txBody>
        </p:sp>
      </p:grpSp>
      <p:grpSp>
        <p:nvGrpSpPr>
          <p:cNvPr id="7" name="Group 97"/>
          <p:cNvGrpSpPr>
            <a:grpSpLocks/>
          </p:cNvGrpSpPr>
          <p:nvPr/>
        </p:nvGrpSpPr>
        <p:grpSpPr bwMode="auto">
          <a:xfrm>
            <a:off x="2590800" y="5257800"/>
            <a:ext cx="339725" cy="762000"/>
            <a:chOff x="1632" y="3312"/>
            <a:chExt cx="214" cy="480"/>
          </a:xfrm>
        </p:grpSpPr>
        <p:sp>
          <p:nvSpPr>
            <p:cNvPr id="1032290" name="Line 98"/>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solidFill>
                  <a:prstClr val="black"/>
                </a:solidFill>
              </a:endParaRPr>
            </a:p>
          </p:txBody>
        </p:sp>
        <p:sp>
          <p:nvSpPr>
            <p:cNvPr id="1032291" name="AutoShape 99"/>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grpSp>
      <p:grpSp>
        <p:nvGrpSpPr>
          <p:cNvPr id="8" name="Group 100"/>
          <p:cNvGrpSpPr>
            <a:grpSpLocks/>
          </p:cNvGrpSpPr>
          <p:nvPr/>
        </p:nvGrpSpPr>
        <p:grpSpPr bwMode="auto">
          <a:xfrm>
            <a:off x="5638800" y="5334000"/>
            <a:ext cx="339725" cy="762000"/>
            <a:chOff x="1632" y="3312"/>
            <a:chExt cx="214" cy="480"/>
          </a:xfrm>
        </p:grpSpPr>
        <p:sp>
          <p:nvSpPr>
            <p:cNvPr id="1032293" name="Line 101"/>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solidFill>
                  <a:prstClr val="black"/>
                </a:solidFill>
              </a:endParaRPr>
            </a:p>
          </p:txBody>
        </p:sp>
        <p:sp>
          <p:nvSpPr>
            <p:cNvPr id="1032294" name="AutoShape 102"/>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grpSp>
      <p:grpSp>
        <p:nvGrpSpPr>
          <p:cNvPr id="9" name="Group 103"/>
          <p:cNvGrpSpPr>
            <a:grpSpLocks/>
          </p:cNvGrpSpPr>
          <p:nvPr/>
        </p:nvGrpSpPr>
        <p:grpSpPr bwMode="auto">
          <a:xfrm>
            <a:off x="3352800" y="5181600"/>
            <a:ext cx="339725" cy="762000"/>
            <a:chOff x="2208" y="3312"/>
            <a:chExt cx="214" cy="480"/>
          </a:xfrm>
        </p:grpSpPr>
        <p:sp>
          <p:nvSpPr>
            <p:cNvPr id="1032296" name="Line 104"/>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solidFill>
                  <a:prstClr val="black"/>
                </a:solidFill>
              </a:endParaRPr>
            </a:p>
          </p:txBody>
        </p:sp>
        <p:sp>
          <p:nvSpPr>
            <p:cNvPr id="1032297" name="AutoShape 105"/>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grpSp>
      <p:grpSp>
        <p:nvGrpSpPr>
          <p:cNvPr id="10" name="Group 106"/>
          <p:cNvGrpSpPr>
            <a:grpSpLocks/>
          </p:cNvGrpSpPr>
          <p:nvPr/>
        </p:nvGrpSpPr>
        <p:grpSpPr bwMode="auto">
          <a:xfrm>
            <a:off x="6477000" y="5257800"/>
            <a:ext cx="339725" cy="762000"/>
            <a:chOff x="2208" y="3312"/>
            <a:chExt cx="214" cy="480"/>
          </a:xfrm>
        </p:grpSpPr>
        <p:sp>
          <p:nvSpPr>
            <p:cNvPr id="1032299" name="Line 107"/>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solidFill>
                  <a:prstClr val="black"/>
                </a:solidFill>
              </a:endParaRPr>
            </a:p>
          </p:txBody>
        </p:sp>
        <p:sp>
          <p:nvSpPr>
            <p:cNvPr id="1032300" name="AutoShape 108"/>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grpSp>
      <p:grpSp>
        <p:nvGrpSpPr>
          <p:cNvPr id="11" name="Group 109"/>
          <p:cNvGrpSpPr>
            <a:grpSpLocks/>
          </p:cNvGrpSpPr>
          <p:nvPr/>
        </p:nvGrpSpPr>
        <p:grpSpPr bwMode="auto">
          <a:xfrm>
            <a:off x="5795963" y="2241550"/>
            <a:ext cx="827087" cy="766763"/>
            <a:chOff x="2256" y="2641"/>
            <a:chExt cx="720" cy="483"/>
          </a:xfrm>
        </p:grpSpPr>
        <p:sp>
          <p:nvSpPr>
            <p:cNvPr id="10323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03" name="Text Box 11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solidFill>
                    <a:prstClr val="black"/>
                  </a:solidFill>
                </a:rPr>
                <a:t>Filter</a:t>
              </a:r>
              <a:br>
                <a:rPr lang="en-US" sz="1400" dirty="0">
                  <a:solidFill>
                    <a:prstClr val="black"/>
                  </a:solidFill>
                </a:rPr>
              </a:br>
              <a:r>
                <a:rPr lang="en-US" sz="1400" dirty="0">
                  <a:solidFill>
                    <a:prstClr val="black"/>
                  </a:solidFill>
                </a:rPr>
                <a:t>Cloud</a:t>
              </a:r>
            </a:p>
          </p:txBody>
        </p:sp>
      </p:grpSp>
      <p:grpSp>
        <p:nvGrpSpPr>
          <p:cNvPr id="12" name="Group 112"/>
          <p:cNvGrpSpPr>
            <a:grpSpLocks/>
          </p:cNvGrpSpPr>
          <p:nvPr/>
        </p:nvGrpSpPr>
        <p:grpSpPr bwMode="auto">
          <a:xfrm>
            <a:off x="4810919" y="4429919"/>
            <a:ext cx="827087" cy="766762"/>
            <a:chOff x="2256" y="2641"/>
            <a:chExt cx="720" cy="483"/>
          </a:xfrm>
        </p:grpSpPr>
        <p:sp>
          <p:nvSpPr>
            <p:cNvPr id="10323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06" name="Text Box 11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13" name="Group 115"/>
          <p:cNvGrpSpPr>
            <a:grpSpLocks/>
          </p:cNvGrpSpPr>
          <p:nvPr/>
        </p:nvGrpSpPr>
        <p:grpSpPr bwMode="auto">
          <a:xfrm>
            <a:off x="1636226" y="1713254"/>
            <a:ext cx="827088" cy="766763"/>
            <a:chOff x="2256" y="2641"/>
            <a:chExt cx="720" cy="483"/>
          </a:xfrm>
        </p:grpSpPr>
        <p:sp>
          <p:nvSpPr>
            <p:cNvPr id="1032308"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09" name="Text Box 117"/>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14" name="Group 118"/>
          <p:cNvGrpSpPr>
            <a:grpSpLocks/>
          </p:cNvGrpSpPr>
          <p:nvPr/>
        </p:nvGrpSpPr>
        <p:grpSpPr bwMode="auto">
          <a:xfrm>
            <a:off x="4859338" y="1592263"/>
            <a:ext cx="981075" cy="647700"/>
            <a:chOff x="2256" y="2641"/>
            <a:chExt cx="720" cy="483"/>
          </a:xfrm>
          <a:solidFill>
            <a:schemeClr val="bg1">
              <a:lumMod val="85000"/>
            </a:schemeClr>
          </a:solidFill>
        </p:grpSpPr>
        <p:sp>
          <p:nvSpPr>
            <p:cNvPr id="1032311"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12" name="Text Box 120"/>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dirty="0">
                  <a:solidFill>
                    <a:prstClr val="black"/>
                  </a:solidFill>
                </a:rPr>
                <a:t>Discovery</a:t>
              </a:r>
              <a:br>
                <a:rPr lang="en-US" sz="1400" dirty="0">
                  <a:solidFill>
                    <a:prstClr val="black"/>
                  </a:solidFill>
                </a:rPr>
              </a:br>
              <a:r>
                <a:rPr lang="en-US" sz="1400" dirty="0">
                  <a:solidFill>
                    <a:prstClr val="black"/>
                  </a:solidFill>
                </a:rPr>
                <a:t>Cloud</a:t>
              </a:r>
            </a:p>
          </p:txBody>
        </p:sp>
      </p:grpSp>
      <p:grpSp>
        <p:nvGrpSpPr>
          <p:cNvPr id="15" name="Group 121"/>
          <p:cNvGrpSpPr>
            <a:grpSpLocks/>
          </p:cNvGrpSpPr>
          <p:nvPr/>
        </p:nvGrpSpPr>
        <p:grpSpPr bwMode="auto">
          <a:xfrm>
            <a:off x="6500422" y="3343276"/>
            <a:ext cx="981075" cy="647700"/>
            <a:chOff x="2256" y="2641"/>
            <a:chExt cx="720" cy="483"/>
          </a:xfrm>
          <a:solidFill>
            <a:schemeClr val="bg1">
              <a:lumMod val="85000"/>
            </a:schemeClr>
          </a:solidFill>
        </p:grpSpPr>
        <p:sp>
          <p:nvSpPr>
            <p:cNvPr id="103231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15" name="Text Box 123"/>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dirty="0">
                  <a:solidFill>
                    <a:prstClr val="black"/>
                  </a:solidFill>
                </a:rPr>
                <a:t>Discovery</a:t>
              </a:r>
              <a:br>
                <a:rPr lang="en-US" sz="1400" dirty="0">
                  <a:solidFill>
                    <a:prstClr val="black"/>
                  </a:solidFill>
                </a:rPr>
              </a:br>
              <a:r>
                <a:rPr lang="en-US" sz="1400" dirty="0">
                  <a:solidFill>
                    <a:prstClr val="black"/>
                  </a:solidFill>
                </a:rPr>
                <a:t>Cloud</a:t>
              </a:r>
            </a:p>
          </p:txBody>
        </p:sp>
      </p:grpSp>
      <p:grpSp>
        <p:nvGrpSpPr>
          <p:cNvPr id="1032203" name="Group 166"/>
          <p:cNvGrpSpPr>
            <a:grpSpLocks/>
          </p:cNvGrpSpPr>
          <p:nvPr/>
        </p:nvGrpSpPr>
        <p:grpSpPr bwMode="auto">
          <a:xfrm>
            <a:off x="6335826" y="4246563"/>
            <a:ext cx="827087" cy="766763"/>
            <a:chOff x="2256" y="2641"/>
            <a:chExt cx="720" cy="483"/>
          </a:xfrm>
        </p:grpSpPr>
        <p:sp>
          <p:nvSpPr>
            <p:cNvPr id="103235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60" name="Text Box 168"/>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solidFill>
                    <a:prstClr val="black"/>
                  </a:solidFill>
                </a:rPr>
                <a:t>Filter</a:t>
              </a:r>
              <a:br>
                <a:rPr lang="en-US" sz="1400" dirty="0">
                  <a:solidFill>
                    <a:prstClr val="black"/>
                  </a:solidFill>
                </a:rPr>
              </a:br>
              <a:r>
                <a:rPr lang="en-US" sz="1400" dirty="0">
                  <a:solidFill>
                    <a:prstClr val="black"/>
                  </a:solidFill>
                </a:rPr>
                <a:t>Cloud</a:t>
              </a:r>
            </a:p>
          </p:txBody>
        </p:sp>
      </p:grpSp>
      <p:grpSp>
        <p:nvGrpSpPr>
          <p:cNvPr id="1032219" name="Group 169"/>
          <p:cNvGrpSpPr>
            <a:grpSpLocks/>
          </p:cNvGrpSpPr>
          <p:nvPr/>
        </p:nvGrpSpPr>
        <p:grpSpPr bwMode="auto">
          <a:xfrm>
            <a:off x="3816350" y="2889250"/>
            <a:ext cx="827088" cy="766763"/>
            <a:chOff x="2256" y="2641"/>
            <a:chExt cx="720" cy="483"/>
          </a:xfrm>
        </p:grpSpPr>
        <p:sp>
          <p:nvSpPr>
            <p:cNvPr id="103236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6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1032273" name="Group 172"/>
          <p:cNvGrpSpPr>
            <a:grpSpLocks/>
          </p:cNvGrpSpPr>
          <p:nvPr/>
        </p:nvGrpSpPr>
        <p:grpSpPr bwMode="auto">
          <a:xfrm>
            <a:off x="1584325" y="4292600"/>
            <a:ext cx="827088" cy="766763"/>
            <a:chOff x="2256" y="2641"/>
            <a:chExt cx="720" cy="483"/>
          </a:xfrm>
        </p:grpSpPr>
        <p:sp>
          <p:nvSpPr>
            <p:cNvPr id="103236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032366" name="Text Box 17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pic>
        <p:nvPicPr>
          <p:cNvPr id="193" name="Picture 192"/>
          <p:cNvPicPr/>
          <p:nvPr/>
        </p:nvPicPr>
        <p:blipFill>
          <a:blip r:embed="rId20" cstate="print"/>
          <a:srcRect/>
          <a:stretch>
            <a:fillRect/>
          </a:stretch>
        </p:blipFill>
        <p:spPr bwMode="auto">
          <a:xfrm>
            <a:off x="4571949" y="542290"/>
            <a:ext cx="798697" cy="459813"/>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23333" r="20416" b="22016"/>
          <a:stretch/>
        </p:blipFill>
        <p:spPr bwMode="auto">
          <a:xfrm>
            <a:off x="5649334" y="454072"/>
            <a:ext cx="793211" cy="63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AutoShape 79"/>
          <p:cNvSpPr>
            <a:spLocks noChangeArrowheads="1"/>
          </p:cNvSpPr>
          <p:nvPr/>
        </p:nvSpPr>
        <p:spPr bwMode="auto">
          <a:xfrm rot="5400000">
            <a:off x="5859234" y="119950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solidFill>
                  <a:prstClr val="black"/>
                </a:solidFill>
              </a:rPr>
              <a:t>SS</a:t>
            </a:r>
          </a:p>
        </p:txBody>
      </p:sp>
      <p:grpSp>
        <p:nvGrpSpPr>
          <p:cNvPr id="194" name="Group 169"/>
          <p:cNvGrpSpPr>
            <a:grpSpLocks/>
          </p:cNvGrpSpPr>
          <p:nvPr/>
        </p:nvGrpSpPr>
        <p:grpSpPr bwMode="auto">
          <a:xfrm>
            <a:off x="3726888" y="4208462"/>
            <a:ext cx="827088" cy="766763"/>
            <a:chOff x="2256" y="2641"/>
            <a:chExt cx="720" cy="483"/>
          </a:xfrm>
        </p:grpSpPr>
        <p:sp>
          <p:nvSpPr>
            <p:cNvPr id="196"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197"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dirty="0">
                  <a:solidFill>
                    <a:prstClr val="black"/>
                  </a:solidFill>
                </a:rPr>
                <a:t>Filter</a:t>
              </a:r>
              <a:br>
                <a:rPr lang="en-US" sz="1400" dirty="0">
                  <a:solidFill>
                    <a:prstClr val="black"/>
                  </a:solidFill>
                </a:rPr>
              </a:br>
              <a:r>
                <a:rPr lang="en-US" sz="1400" dirty="0">
                  <a:solidFill>
                    <a:prstClr val="black"/>
                  </a:solidFill>
                </a:rPr>
                <a:t>Cloud</a:t>
              </a:r>
            </a:p>
          </p:txBody>
        </p:sp>
      </p:grpSp>
      <p:grpSp>
        <p:nvGrpSpPr>
          <p:cNvPr id="198" name="Group 169"/>
          <p:cNvGrpSpPr>
            <a:grpSpLocks/>
          </p:cNvGrpSpPr>
          <p:nvPr/>
        </p:nvGrpSpPr>
        <p:grpSpPr bwMode="auto">
          <a:xfrm>
            <a:off x="2114597" y="2980532"/>
            <a:ext cx="827088" cy="766763"/>
            <a:chOff x="2256" y="2641"/>
            <a:chExt cx="720" cy="483"/>
          </a:xfrm>
        </p:grpSpPr>
        <p:sp>
          <p:nvSpPr>
            <p:cNvPr id="19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200"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201" name="Group 169"/>
          <p:cNvGrpSpPr>
            <a:grpSpLocks/>
          </p:cNvGrpSpPr>
          <p:nvPr/>
        </p:nvGrpSpPr>
        <p:grpSpPr bwMode="auto">
          <a:xfrm>
            <a:off x="5010174" y="3271043"/>
            <a:ext cx="827088" cy="766763"/>
            <a:chOff x="2256" y="2641"/>
            <a:chExt cx="720" cy="483"/>
          </a:xfrm>
        </p:grpSpPr>
        <p:sp>
          <p:nvSpPr>
            <p:cNvPr id="2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20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grpSp>
        <p:nvGrpSpPr>
          <p:cNvPr id="204" name="Group 169"/>
          <p:cNvGrpSpPr>
            <a:grpSpLocks/>
          </p:cNvGrpSpPr>
          <p:nvPr/>
        </p:nvGrpSpPr>
        <p:grpSpPr bwMode="auto">
          <a:xfrm>
            <a:off x="3145172" y="2130425"/>
            <a:ext cx="827088" cy="766763"/>
            <a:chOff x="2256" y="2641"/>
            <a:chExt cx="720" cy="483"/>
          </a:xfrm>
        </p:grpSpPr>
        <p:sp>
          <p:nvSpPr>
            <p:cNvPr id="2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206"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solidFill>
                    <a:prstClr val="black"/>
                  </a:solidFill>
                </a:rPr>
                <a:t>Filter</a:t>
              </a:r>
              <a:br>
                <a:rPr lang="en-US" sz="1400">
                  <a:solidFill>
                    <a:prstClr val="black"/>
                  </a:solidFill>
                </a:rPr>
              </a:br>
              <a:r>
                <a:rPr lang="en-US" sz="1400">
                  <a:solidFill>
                    <a:prstClr val="black"/>
                  </a:solidFill>
                </a:rPr>
                <a:t>Cloud</a:t>
              </a:r>
            </a:p>
          </p:txBody>
        </p:sp>
      </p:grpSp>
      <p:sp>
        <p:nvSpPr>
          <p:cNvPr id="207" name="Line 2"/>
          <p:cNvSpPr>
            <a:spLocks noChangeShapeType="1"/>
          </p:cNvSpPr>
          <p:nvPr/>
        </p:nvSpPr>
        <p:spPr bwMode="auto">
          <a:xfrm flipV="1">
            <a:off x="5702477" y="2600181"/>
            <a:ext cx="1375043" cy="1873251"/>
          </a:xfrm>
          <a:prstGeom prst="line">
            <a:avLst/>
          </a:prstGeom>
          <a:noFill/>
          <a:ln w="76200">
            <a:solidFill>
              <a:schemeClr val="tx1"/>
            </a:solidFill>
            <a:round/>
            <a:headEnd/>
            <a:tailEnd type="triangle" w="med" len="med"/>
          </a:ln>
          <a:effectLst/>
        </p:spPr>
        <p:txBody>
          <a:bodyPr/>
          <a:lstStyle/>
          <a:p>
            <a:endParaRPr lang="en-US">
              <a:solidFill>
                <a:prstClr val="black"/>
              </a:solidFill>
            </a:endParaRPr>
          </a:p>
        </p:txBody>
      </p:sp>
      <p:sp>
        <p:nvSpPr>
          <p:cNvPr id="210" name="Rectangle 78"/>
          <p:cNvSpPr>
            <a:spLocks noChangeArrowheads="1"/>
          </p:cNvSpPr>
          <p:nvPr/>
        </p:nvSpPr>
        <p:spPr bwMode="auto">
          <a:xfrm>
            <a:off x="7810285" y="6169709"/>
            <a:ext cx="1232773" cy="646331"/>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dirty="0" smtClean="0">
                <a:solidFill>
                  <a:prstClr val="black"/>
                </a:solidFill>
              </a:rPr>
              <a:t>Distributed</a:t>
            </a:r>
            <a:r>
              <a:rPr lang="en-US" dirty="0">
                <a:solidFill>
                  <a:prstClr val="black"/>
                </a:solidFill>
              </a:rPr>
              <a:t/>
            </a:r>
            <a:br>
              <a:rPr lang="en-US" dirty="0">
                <a:solidFill>
                  <a:prstClr val="black"/>
                </a:solidFill>
              </a:rPr>
            </a:br>
            <a:r>
              <a:rPr lang="en-US" dirty="0">
                <a:solidFill>
                  <a:prstClr val="black"/>
                </a:solidFill>
              </a:rPr>
              <a:t>Grid</a:t>
            </a:r>
          </a:p>
        </p:txBody>
      </p:sp>
      <p:sp>
        <p:nvSpPr>
          <p:cNvPr id="211" name="Rectangle 78"/>
          <p:cNvSpPr>
            <a:spLocks noChangeArrowheads="1"/>
          </p:cNvSpPr>
          <p:nvPr/>
        </p:nvSpPr>
        <p:spPr bwMode="auto">
          <a:xfrm>
            <a:off x="6969014" y="6246306"/>
            <a:ext cx="649503" cy="430887"/>
          </a:xfrm>
          <a:prstGeom prst="rect">
            <a:avLst/>
          </a:prstGeom>
          <a:solidFill>
            <a:schemeClr val="bg1"/>
          </a:solidFill>
          <a:ln w="9525" algn="ctr">
            <a:solidFill>
              <a:schemeClr val="tx1"/>
            </a:solidFill>
            <a:miter lim="800000"/>
            <a:headEnd/>
            <a:tailEnd/>
          </a:ln>
          <a:effectLst/>
        </p:spPr>
        <p:txBody>
          <a:bodyPr wrap="square" lIns="18288" tIns="0" rIns="18288" bIns="0" anchor="ctr">
            <a:spAutoFit/>
          </a:bodyPr>
          <a:lstStyle/>
          <a:p>
            <a:r>
              <a:rPr lang="en-US" sz="1400" dirty="0" smtClean="0">
                <a:solidFill>
                  <a:prstClr val="black"/>
                </a:solidFill>
              </a:rPr>
              <a:t>Hadoop Cluster</a:t>
            </a:r>
            <a:endParaRPr lang="en-US" sz="1400" dirty="0">
              <a:solidFill>
                <a:prstClr val="black"/>
              </a:solidFill>
            </a:endParaRPr>
          </a:p>
        </p:txBody>
      </p:sp>
      <p:sp>
        <p:nvSpPr>
          <p:cNvPr id="212" name="AutoShape 65"/>
          <p:cNvSpPr>
            <a:spLocks noChangeArrowheads="1"/>
          </p:cNvSpPr>
          <p:nvPr/>
        </p:nvSpPr>
        <p:spPr bwMode="auto">
          <a:xfrm rot="16200000">
            <a:off x="8131175" y="5742405"/>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solidFill>
                  <a:prstClr val="black"/>
                </a:solidFill>
              </a:rPr>
              <a:t>SS</a:t>
            </a:r>
          </a:p>
        </p:txBody>
      </p:sp>
      <p:sp>
        <p:nvSpPr>
          <p:cNvPr id="1032263" name="Text Box 71"/>
          <p:cNvSpPr txBox="1">
            <a:spLocks noChangeArrowheads="1"/>
          </p:cNvSpPr>
          <p:nvPr/>
        </p:nvSpPr>
        <p:spPr bwMode="auto">
          <a:xfrm>
            <a:off x="-19845" y="4990459"/>
            <a:ext cx="1713707" cy="1815882"/>
          </a:xfrm>
          <a:prstGeom prst="rect">
            <a:avLst/>
          </a:prstGeom>
          <a:solidFill>
            <a:schemeClr val="bg1"/>
          </a:solidFill>
          <a:ln w="9525" algn="ctr">
            <a:noFill/>
            <a:miter lim="800000"/>
            <a:headEnd/>
            <a:tailEnd/>
          </a:ln>
          <a:effectLst/>
        </p:spPr>
        <p:txBody>
          <a:bodyPr wrap="square">
            <a:spAutoFit/>
          </a:bodyPr>
          <a:lstStyle/>
          <a:p>
            <a:r>
              <a:rPr lang="en-US" sz="1600" b="1" dirty="0" smtClean="0">
                <a:solidFill>
                  <a:prstClr val="black"/>
                </a:solidFill>
              </a:rPr>
              <a:t>SS: </a:t>
            </a:r>
            <a:r>
              <a:rPr lang="en-US" sz="1600" dirty="0" smtClean="0">
                <a:solidFill>
                  <a:prstClr val="black"/>
                </a:solidFill>
              </a:rPr>
              <a:t>Sensor </a:t>
            </a:r>
            <a:r>
              <a:rPr lang="en-US" sz="1600" dirty="0">
                <a:solidFill>
                  <a:prstClr val="black"/>
                </a:solidFill>
              </a:rPr>
              <a:t>or Data</a:t>
            </a:r>
          </a:p>
          <a:p>
            <a:r>
              <a:rPr lang="en-US" sz="1600" dirty="0">
                <a:solidFill>
                  <a:prstClr val="black"/>
                </a:solidFill>
              </a:rPr>
              <a:t>Interchange</a:t>
            </a:r>
          </a:p>
          <a:p>
            <a:r>
              <a:rPr lang="en-US" sz="1600" dirty="0" smtClean="0">
                <a:solidFill>
                  <a:prstClr val="black"/>
                </a:solidFill>
              </a:rPr>
              <a:t>Service</a:t>
            </a:r>
          </a:p>
          <a:p>
            <a:r>
              <a:rPr lang="en-US" sz="1600" b="1" dirty="0" smtClean="0">
                <a:solidFill>
                  <a:prstClr val="black"/>
                </a:solidFill>
              </a:rPr>
              <a:t>Workflow </a:t>
            </a:r>
            <a:r>
              <a:rPr lang="en-US" sz="1600" dirty="0" smtClean="0">
                <a:solidFill>
                  <a:prstClr val="black"/>
                </a:solidFill>
              </a:rPr>
              <a:t>through multiple filter/discovery clouds or Services</a:t>
            </a:r>
          </a:p>
        </p:txBody>
      </p:sp>
    </p:spTree>
    <p:extLst>
      <p:ext uri="{BB962C8B-B14F-4D97-AF65-F5344CB8AC3E}">
        <p14:creationId xmlns:p14="http://schemas.microsoft.com/office/powerpoint/2010/main" val="71044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2263"/>
                                        </p:tgtEl>
                                        <p:attrNameLst>
                                          <p:attrName>style.visibility</p:attrName>
                                        </p:attrNameLst>
                                      </p:cBhvr>
                                      <p:to>
                                        <p:strVal val="visible"/>
                                      </p:to>
                                    </p:set>
                                    <p:animEffect transition="in" filter="fade">
                                      <p:cBhvr>
                                        <p:cTn id="7" dur="1000"/>
                                        <p:tgtEl>
                                          <p:spTgt spid="1032263"/>
                                        </p:tgtEl>
                                      </p:cBhvr>
                                    </p:animEffect>
                                    <p:anim calcmode="lin" valueType="num">
                                      <p:cBhvr>
                                        <p:cTn id="8" dur="1000" fill="hold"/>
                                        <p:tgtEl>
                                          <p:spTgt spid="1032263"/>
                                        </p:tgtEl>
                                        <p:attrNameLst>
                                          <p:attrName>ppt_x</p:attrName>
                                        </p:attrNameLst>
                                      </p:cBhvr>
                                      <p:tavLst>
                                        <p:tav tm="0">
                                          <p:val>
                                            <p:strVal val="#ppt_x"/>
                                          </p:val>
                                        </p:tav>
                                        <p:tav tm="100000">
                                          <p:val>
                                            <p:strVal val="#ppt_x"/>
                                          </p:val>
                                        </p:tav>
                                      </p:tavLst>
                                    </p:anim>
                                    <p:anim calcmode="lin" valueType="num">
                                      <p:cBhvr>
                                        <p:cTn id="9" dur="1000" fill="hold"/>
                                        <p:tgtEl>
                                          <p:spTgt spid="10322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26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65076" cy="966952"/>
          </a:xfrm>
        </p:spPr>
        <p:txBody>
          <a:bodyPr/>
          <a:lstStyle/>
          <a:p>
            <a:r>
              <a:rPr lang="en-US" dirty="0" smtClean="0"/>
              <a:t>Streaming Category</a:t>
            </a:r>
            <a:endParaRPr lang="en-US" dirty="0"/>
          </a:p>
        </p:txBody>
      </p:sp>
      <p:sp>
        <p:nvSpPr>
          <p:cNvPr id="3" name="Content Placeholder 2"/>
          <p:cNvSpPr>
            <a:spLocks noGrp="1"/>
          </p:cNvSpPr>
          <p:nvPr>
            <p:ph idx="1"/>
          </p:nvPr>
        </p:nvSpPr>
        <p:spPr>
          <a:xfrm>
            <a:off x="0" y="853965"/>
            <a:ext cx="9144000" cy="6004035"/>
          </a:xfrm>
        </p:spPr>
        <p:txBody>
          <a:bodyPr>
            <a:normAutofit/>
          </a:bodyPr>
          <a:lstStyle/>
          <a:p>
            <a:r>
              <a:rPr lang="en-US" dirty="0" smtClean="0"/>
              <a:t>We will look at several streaming examples later but most of the use cases involve this. Streaming can be seen in many ways</a:t>
            </a:r>
          </a:p>
          <a:p>
            <a:pPr lvl="1"/>
            <a:r>
              <a:rPr lang="en-US" dirty="0" smtClean="0"/>
              <a:t>There are devices – The Internet of Things and various MEMS in smartphones</a:t>
            </a:r>
          </a:p>
          <a:p>
            <a:pPr lvl="1"/>
            <a:r>
              <a:rPr lang="en-US" dirty="0" smtClean="0"/>
              <a:t>There are people tweeting or logging in to the cloud to search. These interactions are streaming</a:t>
            </a:r>
          </a:p>
          <a:p>
            <a:r>
              <a:rPr lang="en-US" dirty="0" smtClean="0"/>
              <a:t>Apache Storm is critical software here to gather and integrate multiple erratic streams</a:t>
            </a:r>
          </a:p>
          <a:p>
            <a:r>
              <a:rPr lang="en-US" dirty="0" smtClean="0"/>
              <a:t>Also important algorithm challenges to update quickly analyses with streamed data</a:t>
            </a:r>
            <a:endParaRPr lang="en-US" dirty="0"/>
          </a:p>
        </p:txBody>
      </p:sp>
      <p:grpSp>
        <p:nvGrpSpPr>
          <p:cNvPr id="4" name="Group 3"/>
          <p:cNvGrpSpPr/>
          <p:nvPr/>
        </p:nvGrpSpPr>
        <p:grpSpPr>
          <a:xfrm>
            <a:off x="0" y="-9604"/>
            <a:ext cx="9103788" cy="6867604"/>
            <a:chOff x="0" y="0"/>
            <a:chExt cx="9103788" cy="6867604"/>
          </a:xfrm>
        </p:grpSpPr>
        <p:pic>
          <p:nvPicPr>
            <p:cNvPr id="5" name="Picture 4"/>
            <p:cNvPicPr>
              <a:picLocks noChangeAspect="1"/>
            </p:cNvPicPr>
            <p:nvPr/>
          </p:nvPicPr>
          <p:blipFill>
            <a:blip r:embed="rId2"/>
            <a:stretch>
              <a:fillRect/>
            </a:stretch>
          </p:blipFill>
          <p:spPr>
            <a:xfrm>
              <a:off x="0" y="0"/>
              <a:ext cx="9103788" cy="6858000"/>
            </a:xfrm>
            <a:prstGeom prst="rect">
              <a:avLst/>
            </a:prstGeom>
          </p:spPr>
        </p:pic>
        <p:sp>
          <p:nvSpPr>
            <p:cNvPr id="6" name="Rectangle 5"/>
            <p:cNvSpPr/>
            <p:nvPr/>
          </p:nvSpPr>
          <p:spPr>
            <a:xfrm>
              <a:off x="4837312" y="6498272"/>
              <a:ext cx="3783152" cy="369332"/>
            </a:xfrm>
            <a:prstGeom prst="rect">
              <a:avLst/>
            </a:prstGeom>
          </p:spPr>
          <p:txBody>
            <a:bodyPr wrap="none">
              <a:spAutoFit/>
            </a:bodyPr>
            <a:lstStyle/>
            <a:p>
              <a:r>
                <a:rPr lang="en-US" dirty="0"/>
                <a:t>http://www.kpcb.com/internet-trends</a:t>
              </a:r>
            </a:p>
          </p:txBody>
        </p:sp>
      </p:grpSp>
    </p:spTree>
    <p:extLst>
      <p:ext uri="{BB962C8B-B14F-4D97-AF65-F5344CB8AC3E}">
        <p14:creationId xmlns:p14="http://schemas.microsoft.com/office/powerpoint/2010/main" val="15968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5068"/>
            <a:ext cx="8229600" cy="795878"/>
          </a:xfrm>
        </p:spPr>
        <p:txBody>
          <a:bodyPr/>
          <a:lstStyle/>
          <a:p>
            <a:r>
              <a:rPr lang="en-US" b="1" dirty="0" smtClean="0"/>
              <a:t>Home Devices</a:t>
            </a:r>
            <a:endParaRPr lang="en-US" b="1" dirty="0"/>
          </a:p>
        </p:txBody>
      </p:sp>
      <p:pic>
        <p:nvPicPr>
          <p:cNvPr id="1026" name="Picture 2" descr="ConnectedHomeFore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4345"/>
            <a:ext cx="8151541" cy="611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201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Host of Sensors processed on demand</a:t>
            </a:r>
          </a:p>
        </p:txBody>
      </p:sp>
      <p:sp>
        <p:nvSpPr>
          <p:cNvPr id="3" name="Content Placeholder 2"/>
          <p:cNvSpPr>
            <a:spLocks noGrp="1"/>
          </p:cNvSpPr>
          <p:nvPr>
            <p:ph idx="1"/>
          </p:nvPr>
        </p:nvSpPr>
        <p:spPr>
          <a:xfrm>
            <a:off x="0" y="1143000"/>
            <a:ext cx="6553200" cy="831181"/>
          </a:xfrm>
        </p:spPr>
        <p:txBody>
          <a:bodyPr>
            <a:normAutofit fontScale="85000" lnSpcReduction="20000"/>
          </a:bodyPr>
          <a:lstStyle/>
          <a:p>
            <a:r>
              <a:rPr lang="en-US" sz="2400" dirty="0" smtClean="0"/>
              <a:t>Sensors are typically small and well served by a single virtual machine in the cloud (in fact share with many other sensors)</a:t>
            </a:r>
          </a:p>
        </p:txBody>
      </p:sp>
      <p:sp>
        <p:nvSpPr>
          <p:cNvPr id="4" name="Slide Number Placeholder 3"/>
          <p:cNvSpPr>
            <a:spLocks noGrp="1"/>
          </p:cNvSpPr>
          <p:nvPr>
            <p:ph type="sldNum" sz="quarter" idx="12"/>
          </p:nvPr>
        </p:nvSpPr>
        <p:spPr/>
        <p:txBody>
          <a:bodyPr/>
          <a:lstStyle/>
          <a:p>
            <a:fld id="{C4B85148-DB98-4269-ACE6-2DF49F9918C9}" type="slidenum">
              <a:rPr lang="en-US" smtClean="0"/>
              <a:pPr/>
              <a:t>27</a:t>
            </a:fld>
            <a:endParaRPr lang="en-US" dirty="0"/>
          </a:p>
        </p:txBody>
      </p:sp>
      <p:pic>
        <p:nvPicPr>
          <p:cNvPr id="5" name="Picture 4"/>
          <p:cNvPicPr>
            <a:picLocks noChangeAspect="1"/>
          </p:cNvPicPr>
          <p:nvPr/>
        </p:nvPicPr>
        <p:blipFill>
          <a:blip r:embed="rId2"/>
          <a:stretch>
            <a:fillRect/>
          </a:stretch>
        </p:blipFill>
        <p:spPr>
          <a:xfrm>
            <a:off x="2041742" y="2182660"/>
            <a:ext cx="7102258" cy="4091525"/>
          </a:xfrm>
          <a:prstGeom prst="rect">
            <a:avLst/>
          </a:prstGeom>
        </p:spPr>
      </p:pic>
      <p:sp>
        <p:nvSpPr>
          <p:cNvPr id="6" name="Content Placeholder 2"/>
          <p:cNvSpPr txBox="1">
            <a:spLocks/>
          </p:cNvSpPr>
          <p:nvPr/>
        </p:nvSpPr>
        <p:spPr>
          <a:xfrm>
            <a:off x="0" y="2066074"/>
            <a:ext cx="2192055" cy="1688854"/>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Cloud records data, controls and acts as a source of intelligence for sensors (perform hard calculation, access web)</a:t>
            </a:r>
          </a:p>
          <a:p>
            <a:r>
              <a:rPr lang="en-US" sz="2000" dirty="0" smtClean="0"/>
              <a:t>It is projected that there will be </a:t>
            </a:r>
            <a:r>
              <a:rPr lang="en-US" sz="2000" b="1" dirty="0" smtClean="0">
                <a:solidFill>
                  <a:srgbClr val="FF0000"/>
                </a:solidFill>
              </a:rPr>
              <a:t>24-50 billion devices </a:t>
            </a:r>
            <a:r>
              <a:rPr lang="en-US" sz="2000" dirty="0" smtClean="0"/>
              <a:t>on the Internet by 2020</a:t>
            </a:r>
            <a:endParaRPr lang="en-US" dirty="0"/>
          </a:p>
        </p:txBody>
      </p:sp>
    </p:spTree>
    <p:extLst>
      <p:ext uri="{BB962C8B-B14F-4D97-AF65-F5344CB8AC3E}">
        <p14:creationId xmlns:p14="http://schemas.microsoft.com/office/powerpoint/2010/main" val="81689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Second Set of Features</a:t>
            </a:r>
            <a:endParaRPr lang="en-US" b="1" dirty="0"/>
          </a:p>
        </p:txBody>
      </p:sp>
    </p:spTree>
    <p:extLst>
      <p:ext uri="{BB962C8B-B14F-4D97-AF65-F5344CB8AC3E}">
        <p14:creationId xmlns:p14="http://schemas.microsoft.com/office/powerpoint/2010/main" val="2571616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54"/>
            <a:ext cx="7002966" cy="767751"/>
          </a:xfrm>
        </p:spPr>
        <p:txBody>
          <a:bodyPr>
            <a:normAutofit/>
          </a:bodyPr>
          <a:lstStyle/>
          <a:p>
            <a:r>
              <a:rPr lang="en-US" b="1" dirty="0"/>
              <a:t>Features of 51 </a:t>
            </a:r>
            <a:r>
              <a:rPr lang="en-US" b="1" dirty="0" smtClean="0"/>
              <a:t>Big Data Use </a:t>
            </a:r>
            <a:r>
              <a:rPr lang="en-US" b="1" dirty="0"/>
              <a:t>Cases </a:t>
            </a:r>
            <a:r>
              <a:rPr lang="en-US" b="1" dirty="0" smtClean="0"/>
              <a:t>II</a:t>
            </a:r>
            <a:endParaRPr lang="en-US" dirty="0"/>
          </a:p>
        </p:txBody>
      </p:sp>
      <p:sp>
        <p:nvSpPr>
          <p:cNvPr id="3" name="Content Placeholder 2"/>
          <p:cNvSpPr>
            <a:spLocks noGrp="1"/>
          </p:cNvSpPr>
          <p:nvPr>
            <p:ph idx="1"/>
          </p:nvPr>
        </p:nvSpPr>
        <p:spPr>
          <a:xfrm>
            <a:off x="0" y="449348"/>
            <a:ext cx="9144000" cy="6274838"/>
          </a:xfrm>
        </p:spPr>
        <p:txBody>
          <a:bodyPr>
            <a:noAutofit/>
          </a:bodyPr>
          <a:lstStyle/>
          <a:p>
            <a:r>
              <a:rPr lang="en-US" sz="2400" b="1" dirty="0">
                <a:solidFill>
                  <a:srgbClr val="CC00FF"/>
                </a:solidFill>
              </a:rPr>
              <a:t>S/Q/Index (12) </a:t>
            </a:r>
            <a:r>
              <a:rPr lang="en-US" sz="2400" dirty="0"/>
              <a:t>Index, Search and Query. </a:t>
            </a:r>
            <a:r>
              <a:rPr lang="en-US" sz="2400" dirty="0" smtClean="0"/>
              <a:t/>
            </a:r>
            <a:br>
              <a:rPr lang="en-US" sz="2400" dirty="0" smtClean="0"/>
            </a:br>
            <a:r>
              <a:rPr lang="en-US" sz="2400" dirty="0" smtClean="0"/>
              <a:t>to </a:t>
            </a:r>
            <a:r>
              <a:rPr lang="en-US" sz="2400" dirty="0"/>
              <a:t>commercial applications </a:t>
            </a:r>
            <a:r>
              <a:rPr lang="en-US" sz="2400" dirty="0" smtClean="0"/>
              <a:t/>
            </a:r>
            <a:br>
              <a:rPr lang="en-US" sz="2400" dirty="0" smtClean="0"/>
            </a:br>
            <a:r>
              <a:rPr lang="en-US" sz="2400" dirty="0" smtClean="0"/>
              <a:t>and </a:t>
            </a:r>
            <a:r>
              <a:rPr lang="en-US" sz="2400" dirty="0"/>
              <a:t>suitable for MapReduce</a:t>
            </a:r>
          </a:p>
          <a:p>
            <a:r>
              <a:rPr lang="en-US" sz="2400" b="1" dirty="0" smtClean="0">
                <a:solidFill>
                  <a:srgbClr val="CC00FF"/>
                </a:solidFill>
              </a:rPr>
              <a:t>Classify</a:t>
            </a:r>
            <a:r>
              <a:rPr lang="en-US" sz="2400" b="1" dirty="0">
                <a:solidFill>
                  <a:srgbClr val="CC00FF"/>
                </a:solidFill>
              </a:rPr>
              <a:t>	(30) </a:t>
            </a:r>
            <a:r>
              <a:rPr lang="en-US" sz="2400" dirty="0"/>
              <a:t>Classification: divide data into categories (machine learning</a:t>
            </a:r>
            <a:r>
              <a:rPr lang="en-US" sz="2400" dirty="0" smtClean="0"/>
              <a:t>) with lots of different methods including clustering, SVM, learning networks, Bayesian methods, random Forests</a:t>
            </a:r>
            <a:endParaRPr lang="en-US" sz="2400" dirty="0"/>
          </a:p>
          <a:p>
            <a:r>
              <a:rPr lang="en-US" sz="2400" b="1" dirty="0" smtClean="0">
                <a:solidFill>
                  <a:srgbClr val="CC00FF"/>
                </a:solidFill>
              </a:rPr>
              <a:t>CF (4) </a:t>
            </a:r>
            <a:r>
              <a:rPr lang="en-US" sz="2400" dirty="0" smtClean="0"/>
              <a:t>Collaborative </a:t>
            </a:r>
            <a:r>
              <a:rPr lang="en-US" sz="2400" dirty="0"/>
              <a:t>Filtering for recommender </a:t>
            </a:r>
            <a:r>
              <a:rPr lang="en-US" sz="2400" dirty="0" smtClean="0"/>
              <a:t>engines; another key commercial application running under MapReduce; typical algorithm is k nearest neighbors</a:t>
            </a:r>
            <a:endParaRPr lang="en-US" sz="2400" dirty="0"/>
          </a:p>
          <a:p>
            <a:r>
              <a:rPr lang="en-US" sz="2400" b="1" dirty="0" smtClean="0">
                <a:solidFill>
                  <a:srgbClr val="CC00FF"/>
                </a:solidFill>
              </a:rPr>
              <a:t>LML (36) </a:t>
            </a:r>
            <a:r>
              <a:rPr lang="en-US" sz="2400" dirty="0" smtClean="0"/>
              <a:t>Local </a:t>
            </a:r>
            <a:r>
              <a:rPr lang="en-US" sz="2400" dirty="0"/>
              <a:t>Machine Learning (Independent for each parallel entity</a:t>
            </a:r>
            <a:r>
              <a:rPr lang="en-US" sz="2400" dirty="0" smtClean="0"/>
              <a:t>). Pleasing parallel running R or Image processing etc. on each item in parallelism. </a:t>
            </a:r>
          </a:p>
          <a:p>
            <a:r>
              <a:rPr lang="en-US" sz="2400" b="1" dirty="0" smtClean="0">
                <a:solidFill>
                  <a:srgbClr val="CC00FF"/>
                </a:solidFill>
              </a:rPr>
              <a:t>GML (23) </a:t>
            </a:r>
            <a:r>
              <a:rPr lang="en-US" sz="2400" dirty="0" smtClean="0"/>
              <a:t>Global Machine Learning: Deep Learning, Clustering, LDA, PLSI, MDS, </a:t>
            </a:r>
          </a:p>
          <a:p>
            <a:pPr lvl="1"/>
            <a:r>
              <a:rPr lang="en-US" sz="2000" dirty="0" smtClean="0"/>
              <a:t>Large Scale Optimizations as in </a:t>
            </a:r>
            <a:r>
              <a:rPr lang="en-US" sz="2000" dirty="0" err="1" smtClean="0"/>
              <a:t>Variational</a:t>
            </a:r>
            <a:r>
              <a:rPr lang="en-US" sz="2000" dirty="0" smtClean="0"/>
              <a:t> Bayes, MCMC, Lifted Belief Propagation, Stochastic Gradient Descent, L-BFGS, </a:t>
            </a:r>
            <a:r>
              <a:rPr lang="en-US" sz="2000" dirty="0" err="1" smtClean="0"/>
              <a:t>Levenberg</a:t>
            </a:r>
            <a:r>
              <a:rPr lang="en-US" sz="2000" dirty="0" smtClean="0"/>
              <a:t>-Marquardt . Can call EGO or Exascale Global Optimization with scalable parallel algorithm</a:t>
            </a:r>
            <a:endParaRPr lang="en-US" sz="2000" dirty="0"/>
          </a:p>
        </p:txBody>
      </p:sp>
    </p:spTree>
    <p:extLst>
      <p:ext uri="{BB962C8B-B14F-4D97-AF65-F5344CB8AC3E}">
        <p14:creationId xmlns:p14="http://schemas.microsoft.com/office/powerpoint/2010/main" val="4208467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8611"/>
            <a:ext cx="6553200" cy="905435"/>
          </a:xfrm>
        </p:spPr>
        <p:txBody>
          <a:bodyPr>
            <a:noAutofit/>
          </a:bodyPr>
          <a:lstStyle/>
          <a:p>
            <a:r>
              <a:rPr lang="en-US" sz="2800" b="1" dirty="0" smtClean="0"/>
              <a:t>NBD-PWG (NIST Big Data Public Working Group) Subgroups &amp; Co-Chairs</a:t>
            </a:r>
            <a:endParaRPr lang="en-US" sz="2800" b="1" dirty="0"/>
          </a:p>
        </p:txBody>
      </p:sp>
      <p:sp>
        <p:nvSpPr>
          <p:cNvPr id="5" name="Content Placeholder 4"/>
          <p:cNvSpPr>
            <a:spLocks noGrp="1"/>
          </p:cNvSpPr>
          <p:nvPr>
            <p:ph idx="1"/>
          </p:nvPr>
        </p:nvSpPr>
        <p:spPr>
          <a:xfrm>
            <a:off x="143435" y="1421457"/>
            <a:ext cx="8913166" cy="5631711"/>
          </a:xfrm>
        </p:spPr>
        <p:txBody>
          <a:bodyPr>
            <a:normAutofit fontScale="77500" lnSpcReduction="20000"/>
          </a:bodyPr>
          <a:lstStyle/>
          <a:p>
            <a:pPr lvl="0"/>
            <a:r>
              <a:rPr lang="en-US" dirty="0" smtClean="0">
                <a:solidFill>
                  <a:srgbClr val="782F40"/>
                </a:solidFill>
              </a:rPr>
              <a:t>There were 5 Subgroups</a:t>
            </a:r>
          </a:p>
          <a:p>
            <a:pPr lvl="0"/>
            <a:r>
              <a:rPr lang="en-US" dirty="0" smtClean="0">
                <a:solidFill>
                  <a:srgbClr val="782F40"/>
                </a:solidFill>
              </a:rPr>
              <a:t>Requirements and Use Cases Sub Group</a:t>
            </a:r>
          </a:p>
          <a:p>
            <a:pPr lvl="1"/>
            <a:r>
              <a:rPr lang="en-US" i="1" dirty="0"/>
              <a:t>Geoffrey Fox, </a:t>
            </a:r>
            <a:r>
              <a:rPr lang="en-US" i="1" dirty="0" smtClean="0"/>
              <a:t>Indiana U.; Joe </a:t>
            </a:r>
            <a:r>
              <a:rPr lang="en-US" i="1" dirty="0"/>
              <a:t>Paiva, </a:t>
            </a:r>
            <a:r>
              <a:rPr lang="en-US" i="1" dirty="0" smtClean="0"/>
              <a:t>VA; Tsegereda </a:t>
            </a:r>
            <a:r>
              <a:rPr lang="en-US" i="1" dirty="0"/>
              <a:t>Beyene, Cisco </a:t>
            </a:r>
            <a:endParaRPr lang="en-US" i="1" dirty="0" smtClean="0"/>
          </a:p>
          <a:p>
            <a:r>
              <a:rPr lang="en-US" dirty="0" smtClean="0">
                <a:solidFill>
                  <a:srgbClr val="782F40"/>
                </a:solidFill>
              </a:rPr>
              <a:t>Definitions and Taxonomies SG</a:t>
            </a:r>
          </a:p>
          <a:p>
            <a:pPr lvl="1"/>
            <a:r>
              <a:rPr lang="en-US" i="1" dirty="0" smtClean="0"/>
              <a:t>Nancy </a:t>
            </a:r>
            <a:r>
              <a:rPr lang="en-US" i="1" dirty="0"/>
              <a:t>Grady, SAIC; Natasha </a:t>
            </a:r>
            <a:r>
              <a:rPr lang="en-US" i="1" dirty="0" err="1"/>
              <a:t>Balac</a:t>
            </a:r>
            <a:r>
              <a:rPr lang="en-US" i="1" dirty="0"/>
              <a:t>, SDSC; Eugene Luster, </a:t>
            </a:r>
            <a:r>
              <a:rPr lang="en-US" i="1" dirty="0" smtClean="0"/>
              <a:t>R2AD</a:t>
            </a:r>
          </a:p>
          <a:p>
            <a:pPr lvl="0"/>
            <a:r>
              <a:rPr lang="en-US" dirty="0" smtClean="0">
                <a:solidFill>
                  <a:srgbClr val="782F40"/>
                </a:solidFill>
              </a:rPr>
              <a:t>Reference Architecture Sub Group</a:t>
            </a:r>
          </a:p>
          <a:p>
            <a:pPr lvl="1"/>
            <a:r>
              <a:rPr lang="en-US" i="1" dirty="0"/>
              <a:t>Orit Levin, </a:t>
            </a:r>
            <a:r>
              <a:rPr lang="en-US" i="1" dirty="0" smtClean="0"/>
              <a:t>Microsoft; James </a:t>
            </a:r>
            <a:r>
              <a:rPr lang="en-US" i="1" dirty="0" err="1"/>
              <a:t>Ketner</a:t>
            </a:r>
            <a:r>
              <a:rPr lang="en-US" i="1" dirty="0"/>
              <a:t>, </a:t>
            </a:r>
            <a:r>
              <a:rPr lang="en-US" i="1" dirty="0" smtClean="0"/>
              <a:t>AT&amp;T; Don </a:t>
            </a:r>
            <a:r>
              <a:rPr lang="en-US" i="1" dirty="0" err="1"/>
              <a:t>Krapohl</a:t>
            </a:r>
            <a:r>
              <a:rPr lang="en-US" i="1" dirty="0"/>
              <a:t>, Augmented </a:t>
            </a:r>
            <a:r>
              <a:rPr lang="en-US" i="1" dirty="0" smtClean="0"/>
              <a:t>Intelligence </a:t>
            </a:r>
          </a:p>
          <a:p>
            <a:pPr lvl="0"/>
            <a:r>
              <a:rPr lang="en-US" dirty="0" smtClean="0">
                <a:solidFill>
                  <a:srgbClr val="782F40"/>
                </a:solidFill>
              </a:rPr>
              <a:t>Security and Privacy Sub Group</a:t>
            </a:r>
          </a:p>
          <a:p>
            <a:pPr lvl="1"/>
            <a:r>
              <a:rPr lang="en-US" i="1" dirty="0"/>
              <a:t>Arnab Roy, CSA/Fujitsu Nancy </a:t>
            </a:r>
            <a:r>
              <a:rPr lang="en-US" i="1" dirty="0" err="1"/>
              <a:t>Landreville</a:t>
            </a:r>
            <a:r>
              <a:rPr lang="en-US" i="1" dirty="0"/>
              <a:t>, U. MD Akhil </a:t>
            </a:r>
            <a:r>
              <a:rPr lang="en-US" i="1" dirty="0" err="1"/>
              <a:t>Manchanda</a:t>
            </a:r>
            <a:r>
              <a:rPr lang="en-US" i="1" dirty="0"/>
              <a:t>, GE</a:t>
            </a:r>
            <a:endParaRPr lang="en-US" i="1" dirty="0" smtClean="0"/>
          </a:p>
          <a:p>
            <a:pPr lvl="0"/>
            <a:r>
              <a:rPr lang="en-US" dirty="0" smtClean="0">
                <a:solidFill>
                  <a:srgbClr val="782F40"/>
                </a:solidFill>
              </a:rPr>
              <a:t>Technology Roadmap Sub Group</a:t>
            </a:r>
          </a:p>
          <a:p>
            <a:pPr lvl="1"/>
            <a:r>
              <a:rPr lang="en-US" i="1" dirty="0"/>
              <a:t>Carl Buffington, </a:t>
            </a:r>
            <a:r>
              <a:rPr lang="en-US" i="1" dirty="0" err="1" smtClean="0"/>
              <a:t>Vistronix</a:t>
            </a:r>
            <a:r>
              <a:rPr lang="en-US" i="1" dirty="0" smtClean="0"/>
              <a:t>; Dan </a:t>
            </a:r>
            <a:r>
              <a:rPr lang="en-US" i="1" dirty="0" err="1"/>
              <a:t>McClary</a:t>
            </a:r>
            <a:r>
              <a:rPr lang="en-US" i="1" dirty="0"/>
              <a:t>, </a:t>
            </a:r>
            <a:r>
              <a:rPr lang="en-US" i="1" dirty="0" smtClean="0"/>
              <a:t>Oracle; David </a:t>
            </a:r>
            <a:r>
              <a:rPr lang="en-US" i="1" dirty="0"/>
              <a:t>Boyd, Data </a:t>
            </a:r>
            <a:r>
              <a:rPr lang="en-US" i="1" dirty="0" smtClean="0"/>
              <a:t>Tactics</a:t>
            </a:r>
          </a:p>
          <a:p>
            <a:r>
              <a:rPr lang="en-US" dirty="0" smtClean="0"/>
              <a:t> </a:t>
            </a:r>
            <a:r>
              <a:rPr lang="en-US" dirty="0"/>
              <a:t>See </a:t>
            </a:r>
            <a:r>
              <a:rPr lang="en-US" dirty="0">
                <a:hlinkClick r:id="rId2"/>
              </a:rPr>
              <a:t>http://</a:t>
            </a:r>
            <a:r>
              <a:rPr lang="en-US" dirty="0" smtClean="0">
                <a:hlinkClick r:id="rId2"/>
              </a:rPr>
              <a:t>bigdatawg.nist.gov/usecases.php</a:t>
            </a:r>
            <a:endParaRPr lang="en-US" dirty="0" smtClean="0"/>
          </a:p>
          <a:p>
            <a:r>
              <a:rPr lang="en-US" dirty="0"/>
              <a:t>And </a:t>
            </a:r>
            <a:r>
              <a:rPr lang="en-US" dirty="0">
                <a:hlinkClick r:id="rId3"/>
              </a:rPr>
              <a:t>http://</a:t>
            </a:r>
            <a:r>
              <a:rPr lang="en-US" dirty="0" smtClean="0">
                <a:hlinkClick r:id="rId3"/>
              </a:rPr>
              <a:t>bigdatawg.nist.gov/V1_output_docs.php</a:t>
            </a:r>
            <a:endParaRPr lang="en-US" dirty="0" smtClean="0"/>
          </a:p>
          <a:p>
            <a:endParaRPr lang="en-US" dirty="0" smtClean="0"/>
          </a:p>
        </p:txBody>
      </p:sp>
      <p:sp>
        <p:nvSpPr>
          <p:cNvPr id="3" name="Slide Number Placeholder 2"/>
          <p:cNvSpPr>
            <a:spLocks noGrp="1"/>
          </p:cNvSpPr>
          <p:nvPr>
            <p:ph type="sldNum" sz="quarter" idx="12"/>
          </p:nvPr>
        </p:nvSpPr>
        <p:spPr/>
        <p:txBody>
          <a:bodyPr/>
          <a:lstStyle/>
          <a:p>
            <a:fld id="{C4B85148-DB98-4269-ACE6-2DF49F9918C9}" type="slidenum">
              <a:rPr lang="en-US" smtClean="0"/>
              <a:pPr/>
              <a:t>3</a:t>
            </a:fld>
            <a:endParaRPr lang="en-US" dirty="0"/>
          </a:p>
        </p:txBody>
      </p:sp>
    </p:spTree>
    <p:extLst>
      <p:ext uri="{BB962C8B-B14F-4D97-AF65-F5344CB8AC3E}">
        <p14:creationId xmlns:p14="http://schemas.microsoft.com/office/powerpoint/2010/main" val="1685624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4193628" cy="1143000"/>
          </a:xfrm>
        </p:spPr>
        <p:txBody>
          <a:bodyPr/>
          <a:lstStyle/>
          <a:p>
            <a:r>
              <a:rPr lang="en-US" dirty="0"/>
              <a:t>S/Q/Index Category</a:t>
            </a:r>
          </a:p>
        </p:txBody>
      </p:sp>
      <p:sp>
        <p:nvSpPr>
          <p:cNvPr id="3" name="Content Placeholder 2"/>
          <p:cNvSpPr>
            <a:spLocks noGrp="1"/>
          </p:cNvSpPr>
          <p:nvPr>
            <p:ph idx="1"/>
          </p:nvPr>
        </p:nvSpPr>
        <p:spPr>
          <a:xfrm>
            <a:off x="78829" y="896007"/>
            <a:ext cx="8229600" cy="5883165"/>
          </a:xfrm>
        </p:spPr>
        <p:txBody>
          <a:bodyPr>
            <a:normAutofit fontScale="92500" lnSpcReduction="20000"/>
          </a:bodyPr>
          <a:lstStyle/>
          <a:p>
            <a:r>
              <a:rPr lang="en-US" dirty="0" smtClean="0"/>
              <a:t>This is classic database problem with</a:t>
            </a:r>
          </a:p>
          <a:p>
            <a:pPr lvl="1"/>
            <a:r>
              <a:rPr lang="en-US" dirty="0"/>
              <a:t>Very good indices for quick query response</a:t>
            </a:r>
          </a:p>
          <a:p>
            <a:pPr lvl="1"/>
            <a:r>
              <a:rPr lang="en-US" dirty="0"/>
              <a:t>Fault tolerance done very </a:t>
            </a:r>
            <a:r>
              <a:rPr lang="en-US" dirty="0" smtClean="0"/>
              <a:t>well</a:t>
            </a:r>
          </a:p>
          <a:p>
            <a:r>
              <a:rPr lang="en-US" dirty="0" smtClean="0"/>
              <a:t>The cloud has emphasized alternative solutions based on MapReduce and NoSQL databases</a:t>
            </a:r>
          </a:p>
          <a:p>
            <a:r>
              <a:rPr lang="en-US" dirty="0" smtClean="0"/>
              <a:t>MapReduce can be viewed as exposing the parallel layer inside databases allowing systems like Hive (SQL on Hadoop) to be built which are more scalable (and so cheaper on big data) than classic databases</a:t>
            </a:r>
          </a:p>
          <a:p>
            <a:r>
              <a:rPr lang="en-US" dirty="0" smtClean="0"/>
              <a:t>NoSQL systems support different data abstractions – tables with flexible schema, objects, graphs, documents</a:t>
            </a:r>
          </a:p>
          <a:p>
            <a:pPr lvl="1"/>
            <a:r>
              <a:rPr lang="en-US" dirty="0" smtClean="0"/>
              <a:t>Tools like Drill make them look like SQL stores</a:t>
            </a:r>
            <a:endParaRPr lang="en-US" dirty="0"/>
          </a:p>
          <a:p>
            <a:endParaRPr lang="en-US" dirty="0"/>
          </a:p>
        </p:txBody>
      </p:sp>
    </p:spTree>
    <p:extLst>
      <p:ext uri="{BB962C8B-B14F-4D97-AF65-F5344CB8AC3E}">
        <p14:creationId xmlns:p14="http://schemas.microsoft.com/office/powerpoint/2010/main" val="4066349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24155" cy="819807"/>
          </a:xfrm>
        </p:spPr>
        <p:txBody>
          <a:bodyPr>
            <a:normAutofit/>
          </a:bodyPr>
          <a:lstStyle/>
          <a:p>
            <a:r>
              <a:rPr lang="en-US" sz="3200" b="1" dirty="0" smtClean="0"/>
              <a:t>Categories Classify and CF:</a:t>
            </a:r>
            <a:endParaRPr lang="en-US" sz="3200" b="1" dirty="0"/>
          </a:p>
        </p:txBody>
      </p:sp>
      <p:sp>
        <p:nvSpPr>
          <p:cNvPr id="3" name="Content Placeholder 2"/>
          <p:cNvSpPr>
            <a:spLocks noGrp="1"/>
          </p:cNvSpPr>
          <p:nvPr>
            <p:ph idx="1"/>
          </p:nvPr>
        </p:nvSpPr>
        <p:spPr>
          <a:xfrm>
            <a:off x="0" y="599090"/>
            <a:ext cx="9144000" cy="6258910"/>
          </a:xfrm>
        </p:spPr>
        <p:txBody>
          <a:bodyPr>
            <a:noAutofit/>
          </a:bodyPr>
          <a:lstStyle/>
          <a:p>
            <a:pPr>
              <a:lnSpc>
                <a:spcPts val="2000"/>
              </a:lnSpc>
            </a:pPr>
            <a:r>
              <a:rPr lang="en-US" sz="2000" dirty="0" smtClean="0"/>
              <a:t>Many big data use cases involve </a:t>
            </a:r>
            <a:r>
              <a:rPr lang="en-US" sz="2000" b="1" dirty="0" smtClean="0">
                <a:solidFill>
                  <a:srgbClr val="C00000"/>
                </a:solidFill>
              </a:rPr>
              <a:t>classification </a:t>
            </a:r>
            <a:r>
              <a:rPr lang="en-US" sz="2000" dirty="0" smtClean="0"/>
              <a:t>of </a:t>
            </a:r>
            <a:br>
              <a:rPr lang="en-US" sz="2000" dirty="0" smtClean="0"/>
            </a:br>
            <a:r>
              <a:rPr lang="en-US" sz="2000" dirty="0" smtClean="0"/>
              <a:t>data in some fashion</a:t>
            </a:r>
          </a:p>
          <a:p>
            <a:pPr>
              <a:lnSpc>
                <a:spcPts val="2000"/>
              </a:lnSpc>
            </a:pPr>
            <a:r>
              <a:rPr lang="en-US" sz="2000" dirty="0" smtClean="0"/>
              <a:t>Search classifies documents by their nearness to your search</a:t>
            </a:r>
          </a:p>
          <a:p>
            <a:pPr>
              <a:lnSpc>
                <a:spcPts val="2000"/>
              </a:lnSpc>
            </a:pPr>
            <a:r>
              <a:rPr lang="en-US" sz="2000" dirty="0" smtClean="0"/>
              <a:t>Recommender systems classify items by their relevance to your interests</a:t>
            </a:r>
          </a:p>
          <a:p>
            <a:pPr>
              <a:lnSpc>
                <a:spcPts val="2000"/>
              </a:lnSpc>
            </a:pPr>
            <a:r>
              <a:rPr lang="en-US" sz="2000" dirty="0" smtClean="0"/>
              <a:t>Network science divide people and the Internet into communities of like-minded folks</a:t>
            </a:r>
          </a:p>
          <a:p>
            <a:pPr>
              <a:lnSpc>
                <a:spcPts val="2000"/>
              </a:lnSpc>
            </a:pPr>
            <a:r>
              <a:rPr lang="en-US" sz="2000" dirty="0" smtClean="0"/>
              <a:t>Biologists classify sequences by their role and the family to which they belong</a:t>
            </a:r>
          </a:p>
          <a:p>
            <a:pPr>
              <a:lnSpc>
                <a:spcPts val="2000"/>
              </a:lnSpc>
            </a:pPr>
            <a:r>
              <a:rPr lang="en-US" sz="2000" dirty="0" smtClean="0"/>
              <a:t>Classification is implemented by Machine Learning ML in several ways</a:t>
            </a:r>
          </a:p>
          <a:p>
            <a:pPr>
              <a:lnSpc>
                <a:spcPts val="2000"/>
              </a:lnSpc>
            </a:pPr>
            <a:r>
              <a:rPr lang="en-US" sz="2000" dirty="0" smtClean="0"/>
              <a:t>SVM divides data into regions by planes</a:t>
            </a:r>
          </a:p>
          <a:p>
            <a:pPr>
              <a:lnSpc>
                <a:spcPts val="2000"/>
              </a:lnSpc>
            </a:pPr>
            <a:r>
              <a:rPr lang="en-US" sz="2000" dirty="0" smtClean="0"/>
              <a:t>Clustering divides data into groups where members of each group are near each other</a:t>
            </a:r>
          </a:p>
          <a:p>
            <a:pPr>
              <a:lnSpc>
                <a:spcPts val="2000"/>
              </a:lnSpc>
            </a:pPr>
            <a:r>
              <a:rPr lang="en-US" sz="2000" dirty="0" smtClean="0"/>
              <a:t>Clustering is “unsupervised” learning as no input as to categories</a:t>
            </a:r>
          </a:p>
          <a:p>
            <a:pPr>
              <a:lnSpc>
                <a:spcPts val="2000"/>
              </a:lnSpc>
            </a:pPr>
            <a:r>
              <a:rPr lang="en-US" sz="2000" b="1" dirty="0" smtClean="0">
                <a:solidFill>
                  <a:srgbClr val="C00000"/>
                </a:solidFill>
              </a:rPr>
              <a:t>Collaborative Filtering CF </a:t>
            </a:r>
            <a:r>
              <a:rPr lang="en-US" sz="2000" dirty="0" smtClean="0"/>
              <a:t>is supervised as use existing rankings to predict new rankings</a:t>
            </a:r>
          </a:p>
          <a:p>
            <a:pPr>
              <a:lnSpc>
                <a:spcPts val="2000"/>
              </a:lnSpc>
            </a:pPr>
            <a:r>
              <a:rPr lang="en-US" sz="2000" dirty="0"/>
              <a:t>Collaborative Filtering </a:t>
            </a:r>
            <a:r>
              <a:rPr lang="en-US" sz="2000" dirty="0">
                <a:solidFill>
                  <a:srgbClr val="006BB5"/>
                </a:solidFill>
              </a:rPr>
              <a:t>CF</a:t>
            </a:r>
            <a:r>
              <a:rPr lang="en-US" sz="2000" dirty="0"/>
              <a:t> is a well known approach for recommender systems that match current user interests with those of others to predict interesting data to investigate</a:t>
            </a:r>
          </a:p>
          <a:p>
            <a:pPr lvl="1">
              <a:lnSpc>
                <a:spcPts val="2000"/>
              </a:lnSpc>
            </a:pPr>
            <a:r>
              <a:rPr lang="en-US" sz="1800" dirty="0"/>
              <a:t>It has three distinct subclasses user-based, item-based and content-based which can be combined in hybrid </a:t>
            </a:r>
            <a:r>
              <a:rPr lang="en-US" sz="1800" dirty="0" smtClean="0"/>
              <a:t>fashion</a:t>
            </a:r>
            <a:endParaRPr lang="en-US" sz="2000" dirty="0" smtClean="0"/>
          </a:p>
          <a:p>
            <a:pPr>
              <a:lnSpc>
                <a:spcPts val="2000"/>
              </a:lnSpc>
            </a:pPr>
            <a:r>
              <a:rPr lang="en-US" sz="2000" dirty="0" smtClean="0"/>
              <a:t>Learning networks train with existing classifications to be able to predict new ones and so are typically supervised (although use case 26 has both)</a:t>
            </a:r>
          </a:p>
          <a:p>
            <a:pPr>
              <a:lnSpc>
                <a:spcPts val="2000"/>
              </a:lnSpc>
            </a:pPr>
            <a:endParaRPr lang="en-US" sz="1800" dirty="0" smtClean="0"/>
          </a:p>
          <a:p>
            <a:pPr>
              <a:lnSpc>
                <a:spcPts val="2000"/>
              </a:lnSpc>
            </a:pPr>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31</a:t>
            </a:fld>
            <a:endParaRPr lang="en-US" dirty="0"/>
          </a:p>
        </p:txBody>
      </p:sp>
    </p:spTree>
    <p:extLst>
      <p:ext uri="{BB962C8B-B14F-4D97-AF65-F5344CB8AC3E}">
        <p14:creationId xmlns:p14="http://schemas.microsoft.com/office/powerpoint/2010/main" val="3802169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Second Set of Features</a:t>
            </a:r>
            <a:br>
              <a:rPr lang="en-US" b="1" dirty="0" smtClean="0"/>
            </a:br>
            <a:r>
              <a:rPr lang="en-US" b="1" dirty="0" smtClean="0"/>
              <a:t>Machine Learning</a:t>
            </a:r>
            <a:endParaRPr lang="en-US" b="1" dirty="0"/>
          </a:p>
        </p:txBody>
      </p:sp>
    </p:spTree>
    <p:extLst>
      <p:ext uri="{BB962C8B-B14F-4D97-AF65-F5344CB8AC3E}">
        <p14:creationId xmlns:p14="http://schemas.microsoft.com/office/powerpoint/2010/main" val="2528460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42234" cy="1143000"/>
          </a:xfrm>
        </p:spPr>
        <p:txBody>
          <a:bodyPr/>
          <a:lstStyle/>
          <a:p>
            <a:r>
              <a:rPr lang="en-US" dirty="0" smtClean="0"/>
              <a:t>Categories LML GML</a:t>
            </a:r>
            <a:br>
              <a:rPr lang="en-US" dirty="0" smtClean="0"/>
            </a:br>
            <a:r>
              <a:rPr lang="en-US" dirty="0" smtClean="0"/>
              <a:t>Local and Global Machine Learning</a:t>
            </a:r>
            <a:endParaRPr lang="en-US" dirty="0"/>
          </a:p>
        </p:txBody>
      </p:sp>
      <p:sp>
        <p:nvSpPr>
          <p:cNvPr id="3" name="Content Placeholder 2"/>
          <p:cNvSpPr>
            <a:spLocks noGrp="1"/>
          </p:cNvSpPr>
          <p:nvPr>
            <p:ph idx="1"/>
          </p:nvPr>
        </p:nvSpPr>
        <p:spPr>
          <a:xfrm>
            <a:off x="0" y="1143000"/>
            <a:ext cx="9144000" cy="5578475"/>
          </a:xfrm>
        </p:spPr>
        <p:txBody>
          <a:bodyPr>
            <a:noAutofit/>
          </a:bodyPr>
          <a:lstStyle/>
          <a:p>
            <a:pPr>
              <a:lnSpc>
                <a:spcPts val="2200"/>
              </a:lnSpc>
            </a:pPr>
            <a:r>
              <a:rPr lang="en-US" sz="2400" dirty="0" smtClean="0"/>
              <a:t>So far we have classified overall features of </a:t>
            </a:r>
            <a:br>
              <a:rPr lang="en-US" sz="2400" dirty="0" smtClean="0"/>
            </a:br>
            <a:r>
              <a:rPr lang="en-US" sz="2400" dirty="0" smtClean="0"/>
              <a:t>computing and applications.</a:t>
            </a:r>
          </a:p>
          <a:p>
            <a:pPr>
              <a:lnSpc>
                <a:spcPts val="2200"/>
              </a:lnSpc>
            </a:pPr>
            <a:r>
              <a:rPr lang="en-US" sz="2400" dirty="0" smtClean="0"/>
              <a:t>Now we look at particular analysis applied to each data item i.e. to data analytics</a:t>
            </a:r>
          </a:p>
          <a:p>
            <a:pPr>
              <a:lnSpc>
                <a:spcPts val="2200"/>
              </a:lnSpc>
            </a:pPr>
            <a:r>
              <a:rPr lang="en-US" sz="2400" dirty="0" smtClean="0"/>
              <a:t>There are two important styles – </a:t>
            </a:r>
            <a:r>
              <a:rPr lang="en-US" sz="2400" b="1" dirty="0" smtClean="0">
                <a:solidFill>
                  <a:srgbClr val="FF0000"/>
                </a:solidFill>
              </a:rPr>
              <a:t>Global (GML) </a:t>
            </a:r>
            <a:r>
              <a:rPr lang="en-US" sz="2400" dirty="0" smtClean="0"/>
              <a:t>and </a:t>
            </a:r>
            <a:r>
              <a:rPr lang="en-US" sz="2400" b="1" dirty="0" smtClean="0">
                <a:solidFill>
                  <a:srgbClr val="FF0000"/>
                </a:solidFill>
              </a:rPr>
              <a:t>Local (LML) </a:t>
            </a:r>
            <a:r>
              <a:rPr lang="en-US" sz="2400" dirty="0" smtClean="0"/>
              <a:t>– describing if analytics is applicable to whole dataset or is applied separately to each data point.</a:t>
            </a:r>
          </a:p>
          <a:p>
            <a:pPr lvl="1">
              <a:lnSpc>
                <a:spcPts val="2200"/>
              </a:lnSpc>
            </a:pPr>
            <a:r>
              <a:rPr lang="en-US" sz="2000" dirty="0" smtClean="0"/>
              <a:t>Pleasing Parallel applications are defined by local analytics</a:t>
            </a:r>
          </a:p>
          <a:p>
            <a:pPr lvl="1">
              <a:lnSpc>
                <a:spcPts val="2200"/>
              </a:lnSpc>
            </a:pPr>
            <a:r>
              <a:rPr lang="en-US" sz="2000" dirty="0" err="1" smtClean="0"/>
              <a:t>MRIter</a:t>
            </a:r>
            <a:r>
              <a:rPr lang="en-US" sz="2000" dirty="0" smtClean="0"/>
              <a:t>, EGO and EM (Expectation Maximization) applications are global</a:t>
            </a:r>
            <a:endParaRPr lang="en-US" sz="2000" dirty="0"/>
          </a:p>
          <a:p>
            <a:pPr>
              <a:lnSpc>
                <a:spcPts val="2200"/>
              </a:lnSpc>
            </a:pPr>
            <a:r>
              <a:rPr lang="en-US" sz="2400" dirty="0" smtClean="0"/>
              <a:t>Global analytics require non trivial </a:t>
            </a:r>
            <a:r>
              <a:rPr lang="en-US" sz="2400" b="1" dirty="0" smtClean="0">
                <a:solidFill>
                  <a:srgbClr val="FF0000"/>
                </a:solidFill>
              </a:rPr>
              <a:t>parallel </a:t>
            </a:r>
            <a:r>
              <a:rPr lang="en-US" sz="2400" dirty="0" smtClean="0"/>
              <a:t>algorithms which are often challenging either at algorithm or implementation level.</a:t>
            </a:r>
            <a:endParaRPr lang="en-US" sz="2400" dirty="0"/>
          </a:p>
          <a:p>
            <a:pPr>
              <a:lnSpc>
                <a:spcPts val="2200"/>
              </a:lnSpc>
            </a:pPr>
            <a:r>
              <a:rPr lang="en-US" sz="2400" dirty="0" smtClean="0"/>
              <a:t>Machine learning </a:t>
            </a:r>
            <a:r>
              <a:rPr lang="en-US" sz="2400" b="1" dirty="0" smtClean="0">
                <a:solidFill>
                  <a:srgbClr val="FF0000"/>
                </a:solidFill>
              </a:rPr>
              <a:t>ML</a:t>
            </a:r>
            <a:r>
              <a:rPr lang="en-US" sz="2400" dirty="0" smtClean="0"/>
              <a:t> can be applied locally or globally and can be used for most analysis algorithms tackling generic issues like classification and pattern recognition</a:t>
            </a:r>
          </a:p>
          <a:p>
            <a:pPr lvl="1">
              <a:lnSpc>
                <a:spcPts val="2200"/>
              </a:lnSpc>
            </a:pPr>
            <a:r>
              <a:rPr lang="en-US" sz="2000" dirty="0" smtClean="0"/>
              <a:t>Note use cases like 39,40,43,44 have domain specific analysis (called signal processing for radar data in 43,44) that takes raw data and converts into meaningful information – this not machine learning although it could use  local machine learning components</a:t>
            </a:r>
            <a:endParaRPr lang="en-US" sz="2400" dirty="0" smtClean="0"/>
          </a:p>
          <a:p>
            <a:pPr>
              <a:lnSpc>
                <a:spcPts val="2200"/>
              </a:lnSpc>
            </a:pP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33</a:t>
            </a:fld>
            <a:endParaRPr lang="en-US" dirty="0"/>
          </a:p>
        </p:txBody>
      </p:sp>
    </p:spTree>
    <p:extLst>
      <p:ext uri="{BB962C8B-B14F-4D97-AF65-F5344CB8AC3E}">
        <p14:creationId xmlns:p14="http://schemas.microsoft.com/office/powerpoint/2010/main" val="1506678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4740166" cy="760954"/>
          </a:xfrm>
        </p:spPr>
        <p:txBody>
          <a:bodyPr/>
          <a:lstStyle/>
          <a:p>
            <a:r>
              <a:rPr lang="en-US" dirty="0" smtClean="0"/>
              <a:t>Aspects of Analytics</a:t>
            </a:r>
            <a:endParaRPr lang="en-US" dirty="0"/>
          </a:p>
        </p:txBody>
      </p:sp>
      <p:sp>
        <p:nvSpPr>
          <p:cNvPr id="3" name="Content Placeholder 2"/>
          <p:cNvSpPr>
            <a:spLocks noGrp="1"/>
          </p:cNvSpPr>
          <p:nvPr>
            <p:ph idx="1"/>
          </p:nvPr>
        </p:nvSpPr>
        <p:spPr>
          <a:xfrm>
            <a:off x="0" y="760954"/>
            <a:ext cx="9144000" cy="4590789"/>
          </a:xfrm>
        </p:spPr>
        <p:txBody>
          <a:bodyPr>
            <a:noAutofit/>
          </a:bodyPr>
          <a:lstStyle/>
          <a:p>
            <a:r>
              <a:rPr lang="en-US" sz="2800" dirty="0" smtClean="0"/>
              <a:t>So Expectation Maximization </a:t>
            </a:r>
            <a:r>
              <a:rPr lang="en-US" sz="2800" b="1" dirty="0" smtClean="0">
                <a:solidFill>
                  <a:srgbClr val="FF0000"/>
                </a:solidFill>
              </a:rPr>
              <a:t>EM</a:t>
            </a:r>
            <a:r>
              <a:rPr lang="en-US" sz="2800" dirty="0" smtClean="0"/>
              <a:t> is an </a:t>
            </a:r>
            <a:br>
              <a:rPr lang="en-US" sz="2800" dirty="0" smtClean="0"/>
            </a:br>
            <a:r>
              <a:rPr lang="en-US" sz="2800" dirty="0" smtClean="0"/>
              <a:t>important class of Iterative optimization </a:t>
            </a:r>
            <a:br>
              <a:rPr lang="en-US" sz="2800" dirty="0" smtClean="0"/>
            </a:br>
            <a:r>
              <a:rPr lang="en-US" sz="2800" dirty="0" smtClean="0"/>
              <a:t>where approximate optimizations are calculated iteratively. Each iteration has two steps – E and M – each of which calculates new values for a subset of variables fixing the other subset</a:t>
            </a:r>
          </a:p>
          <a:p>
            <a:pPr lvl="1"/>
            <a:r>
              <a:rPr lang="en-US" sz="2400" dirty="0" smtClean="0"/>
              <a:t>This avoids difficult nonlinear optimization but it is often an active research area to find the choice of EM heuristic that gives “best answer” measured by execution time or quality of result</a:t>
            </a:r>
          </a:p>
          <a:p>
            <a:r>
              <a:rPr lang="en-US" sz="2800" dirty="0" smtClean="0"/>
              <a:t>A particularly difficult class of optimization comes from datasets where </a:t>
            </a:r>
            <a:r>
              <a:rPr lang="en-US" sz="2800" b="1" dirty="0" smtClean="0">
                <a:solidFill>
                  <a:srgbClr val="FF0000"/>
                </a:solidFill>
              </a:rPr>
              <a:t>graphs</a:t>
            </a:r>
            <a:r>
              <a:rPr lang="en-US" sz="2800" dirty="0" smtClean="0"/>
              <a:t> are an important data structure or more precisely complicated graphs that complicate the task of querying data to find members satisfying a particular graph structure</a:t>
            </a:r>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34</a:t>
            </a:fld>
            <a:endParaRPr lang="en-US" dirty="0"/>
          </a:p>
        </p:txBody>
      </p:sp>
    </p:spTree>
    <p:extLst>
      <p:ext uri="{BB962C8B-B14F-4D97-AF65-F5344CB8AC3E}">
        <p14:creationId xmlns:p14="http://schemas.microsoft.com/office/powerpoint/2010/main" val="652620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44"/>
            <a:ext cx="6668429" cy="1143000"/>
          </a:xfrm>
        </p:spPr>
        <p:txBody>
          <a:bodyPr>
            <a:normAutofit/>
          </a:bodyPr>
          <a:lstStyle/>
          <a:p>
            <a:r>
              <a:rPr lang="en-US" sz="2800" b="1" dirty="0" smtClean="0"/>
              <a:t>Category GML: Global Machine Learning aka EGO – Exascale Global Optimization</a:t>
            </a:r>
            <a:endParaRPr lang="en-US" sz="2800" b="1" dirty="0"/>
          </a:p>
        </p:txBody>
      </p:sp>
      <p:sp>
        <p:nvSpPr>
          <p:cNvPr id="3" name="Content Placeholder 2"/>
          <p:cNvSpPr>
            <a:spLocks noGrp="1"/>
          </p:cNvSpPr>
          <p:nvPr>
            <p:ph idx="1"/>
          </p:nvPr>
        </p:nvSpPr>
        <p:spPr>
          <a:xfrm>
            <a:off x="0" y="1283044"/>
            <a:ext cx="9144000" cy="5574956"/>
          </a:xfrm>
        </p:spPr>
        <p:txBody>
          <a:bodyPr>
            <a:normAutofit fontScale="85000" lnSpcReduction="20000"/>
          </a:bodyPr>
          <a:lstStyle/>
          <a:p>
            <a:r>
              <a:rPr lang="en-US" dirty="0" smtClean="0"/>
              <a:t>Typically maximum likelihood or </a:t>
            </a:r>
            <a:r>
              <a:rPr lang="en-US" dirty="0" smtClean="0">
                <a:sym typeface="Symbol" panose="05050102010706020507" pitchFamily="18" charset="2"/>
              </a:rPr>
              <a:t></a:t>
            </a:r>
            <a:r>
              <a:rPr lang="en-US" baseline="30000" dirty="0" smtClean="0">
                <a:sym typeface="Symbol" panose="05050102010706020507" pitchFamily="18" charset="2"/>
              </a:rPr>
              <a:t>2</a:t>
            </a:r>
            <a:r>
              <a:rPr lang="en-US" dirty="0" smtClean="0">
                <a:sym typeface="Symbol" panose="05050102010706020507" pitchFamily="18" charset="2"/>
              </a:rPr>
              <a:t> with a </a:t>
            </a:r>
            <a:br>
              <a:rPr lang="en-US" dirty="0" smtClean="0">
                <a:sym typeface="Symbol" panose="05050102010706020507" pitchFamily="18" charset="2"/>
              </a:rPr>
            </a:br>
            <a:r>
              <a:rPr lang="en-US" dirty="0" smtClean="0">
                <a:sym typeface="Symbol" panose="05050102010706020507" pitchFamily="18" charset="2"/>
              </a:rPr>
              <a:t>sum over the N data items – documents, </a:t>
            </a:r>
            <a:br>
              <a:rPr lang="en-US" dirty="0" smtClean="0">
                <a:sym typeface="Symbol" panose="05050102010706020507" pitchFamily="18" charset="2"/>
              </a:rPr>
            </a:br>
            <a:r>
              <a:rPr lang="en-US" dirty="0" smtClean="0">
                <a:sym typeface="Symbol" panose="05050102010706020507" pitchFamily="18" charset="2"/>
              </a:rPr>
              <a:t>sequences, items to be sold, images etc. and often </a:t>
            </a:r>
            <a:r>
              <a:rPr lang="en-US" dirty="0">
                <a:sym typeface="Symbol" panose="05050102010706020507" pitchFamily="18" charset="2"/>
              </a:rPr>
              <a:t>links (point-pairs</a:t>
            </a:r>
            <a:r>
              <a:rPr lang="en-US" dirty="0" smtClean="0">
                <a:sym typeface="Symbol" panose="05050102010706020507" pitchFamily="18" charset="2"/>
              </a:rPr>
              <a:t>). Usually it’s a sum of positive numbers as in least squares</a:t>
            </a:r>
          </a:p>
          <a:p>
            <a:r>
              <a:rPr lang="en-US" dirty="0" smtClean="0">
                <a:sym typeface="Symbol" panose="05050102010706020507" pitchFamily="18" charset="2"/>
              </a:rPr>
              <a:t>Covering clustering/community detection, mixture models, topic determination, Multidimensional scaling, (Deep) Learning Networks</a:t>
            </a:r>
          </a:p>
          <a:p>
            <a:r>
              <a:rPr lang="en-US" dirty="0" smtClean="0">
                <a:sym typeface="Symbol" panose="05050102010706020507" pitchFamily="18" charset="2"/>
              </a:rPr>
              <a:t>PageRank is “just” parallel linear algebra</a:t>
            </a:r>
          </a:p>
          <a:p>
            <a:r>
              <a:rPr lang="en-US" dirty="0" smtClean="0">
                <a:sym typeface="Symbol" panose="05050102010706020507" pitchFamily="18" charset="2"/>
              </a:rPr>
              <a:t>Note many Mahout algorithms are sequential – partly as MapReduce limited; partly because parallelism unclear</a:t>
            </a:r>
          </a:p>
          <a:p>
            <a:pPr lvl="1"/>
            <a:r>
              <a:rPr lang="en-US" dirty="0" err="1" smtClean="0">
                <a:sym typeface="Symbol" panose="05050102010706020507" pitchFamily="18" charset="2"/>
              </a:rPr>
              <a:t>MLLib</a:t>
            </a:r>
            <a:r>
              <a:rPr lang="en-US" dirty="0" smtClean="0">
                <a:sym typeface="Symbol" panose="05050102010706020507" pitchFamily="18" charset="2"/>
              </a:rPr>
              <a:t> (Spark based) better</a:t>
            </a:r>
          </a:p>
          <a:p>
            <a:r>
              <a:rPr lang="en-US" dirty="0" smtClean="0">
                <a:sym typeface="Symbol" panose="05050102010706020507" pitchFamily="18" charset="2"/>
              </a:rPr>
              <a:t>SVM and Hidden Markov Models do not use large scale parallelization in practice?</a:t>
            </a:r>
          </a:p>
          <a:p>
            <a:r>
              <a:rPr lang="en-US" dirty="0" smtClean="0">
                <a:sym typeface="Symbol" panose="05050102010706020507" pitchFamily="18" charset="2"/>
              </a:rPr>
              <a:t>Detailed papers on particular parallel graph algorithms</a:t>
            </a:r>
          </a:p>
        </p:txBody>
      </p:sp>
    </p:spTree>
    <p:extLst>
      <p:ext uri="{BB962C8B-B14F-4D97-AF65-F5344CB8AC3E}">
        <p14:creationId xmlns:p14="http://schemas.microsoft.com/office/powerpoint/2010/main" val="1799932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24155" cy="691376"/>
          </a:xfrm>
        </p:spPr>
        <p:txBody>
          <a:bodyPr>
            <a:normAutofit fontScale="90000"/>
          </a:bodyPr>
          <a:lstStyle/>
          <a:p>
            <a:r>
              <a:rPr lang="en-US" b="1" dirty="0" smtClean="0"/>
              <a:t>Exascale Global Optimization EGO</a:t>
            </a:r>
            <a:endParaRPr lang="en-US" b="1" dirty="0"/>
          </a:p>
        </p:txBody>
      </p:sp>
      <p:sp>
        <p:nvSpPr>
          <p:cNvPr id="3" name="Content Placeholder 2"/>
          <p:cNvSpPr>
            <a:spLocks noGrp="1"/>
          </p:cNvSpPr>
          <p:nvPr>
            <p:ph idx="1"/>
          </p:nvPr>
        </p:nvSpPr>
        <p:spPr>
          <a:xfrm>
            <a:off x="0" y="554851"/>
            <a:ext cx="8229600" cy="6166624"/>
          </a:xfrm>
        </p:spPr>
        <p:txBody>
          <a:bodyPr>
            <a:noAutofit/>
          </a:bodyPr>
          <a:lstStyle/>
          <a:p>
            <a:pPr marL="231775" lvl="1" indent="-231775">
              <a:buClr>
                <a:schemeClr val="tx2"/>
              </a:buClr>
              <a:buFont typeface="Arial"/>
              <a:buChar char="•"/>
            </a:pPr>
            <a:r>
              <a:rPr lang="en-US" sz="2100" b="1" dirty="0" smtClean="0">
                <a:solidFill>
                  <a:srgbClr val="FF0000"/>
                </a:solidFill>
              </a:rPr>
              <a:t>EGO</a:t>
            </a:r>
            <a:r>
              <a:rPr lang="en-US" sz="2100" dirty="0" smtClean="0"/>
              <a:t> is used to represent an artificial intelligence (AI) </a:t>
            </a:r>
            <a:br>
              <a:rPr lang="en-US" sz="2100" dirty="0" smtClean="0"/>
            </a:br>
            <a:r>
              <a:rPr lang="en-US" sz="2100" b="1" dirty="0" smtClean="0">
                <a:solidFill>
                  <a:srgbClr val="FF0000"/>
                </a:solidFill>
              </a:rPr>
              <a:t>GML </a:t>
            </a:r>
            <a:r>
              <a:rPr lang="en-US" sz="2100" dirty="0" smtClean="0"/>
              <a:t>problem phrased as a giant optimization over </a:t>
            </a:r>
            <a:br>
              <a:rPr lang="en-US" sz="2100" dirty="0" smtClean="0"/>
            </a:br>
            <a:r>
              <a:rPr lang="en-US" sz="2100" dirty="0" smtClean="0"/>
              <a:t>many variables</a:t>
            </a:r>
          </a:p>
          <a:p>
            <a:pPr marL="631825" lvl="2" indent="-231775">
              <a:buClr>
                <a:schemeClr val="tx2"/>
              </a:buClr>
            </a:pPr>
            <a:r>
              <a:rPr lang="en-US" sz="2100" dirty="0">
                <a:sym typeface="Symbol" panose="05050102010706020507" pitchFamily="18" charset="2"/>
              </a:rPr>
              <a:t>Name invented at Argonne-Chicago </a:t>
            </a:r>
            <a:r>
              <a:rPr lang="en-US" sz="2100" dirty="0" smtClean="0">
                <a:sym typeface="Symbol" panose="05050102010706020507" pitchFamily="18" charset="2"/>
              </a:rPr>
              <a:t>workshop</a:t>
            </a:r>
            <a:endParaRPr lang="en-US" sz="2100" dirty="0" smtClean="0"/>
          </a:p>
          <a:p>
            <a:pPr marL="231775" lvl="1" indent="-231775">
              <a:buClr>
                <a:schemeClr val="tx2"/>
              </a:buClr>
              <a:buFont typeface="Arial"/>
              <a:buChar char="•"/>
            </a:pPr>
            <a:r>
              <a:rPr lang="en-US" sz="2100" dirty="0" smtClean="0"/>
              <a:t>The simplest case is </a:t>
            </a:r>
            <a:r>
              <a:rPr lang="en-US" sz="2100" dirty="0">
                <a:sym typeface="Symbol" panose="05050102010706020507" pitchFamily="18" charset="2"/>
              </a:rPr>
              <a:t></a:t>
            </a:r>
            <a:r>
              <a:rPr lang="en-US" sz="2100" baseline="30000" dirty="0" smtClean="0">
                <a:sym typeface="Symbol" panose="05050102010706020507" pitchFamily="18" charset="2"/>
              </a:rPr>
              <a:t>2</a:t>
            </a:r>
            <a:r>
              <a:rPr lang="en-US" sz="2100" dirty="0" smtClean="0">
                <a:sym typeface="Symbol" panose="05050102010706020507" pitchFamily="18" charset="2"/>
              </a:rPr>
              <a:t> or similar Maximum likelihood formulations which end as minimization of a sum of terms which involve observational data and parameters to be determined</a:t>
            </a:r>
          </a:p>
          <a:p>
            <a:pPr marL="231775" lvl="1" indent="-231775">
              <a:buClr>
                <a:schemeClr val="tx2"/>
              </a:buClr>
              <a:buFont typeface="Arial"/>
              <a:buChar char="•"/>
            </a:pPr>
            <a:r>
              <a:rPr lang="en-US" sz="2100" dirty="0" smtClean="0">
                <a:sym typeface="Symbol" panose="05050102010706020507" pitchFamily="18" charset="2"/>
              </a:rPr>
              <a:t>This analytic formulation of AI is rather different from traditional rule based or expert system AI</a:t>
            </a:r>
          </a:p>
          <a:p>
            <a:pPr marL="574675" lvl="2" indent="-231775">
              <a:buClr>
                <a:schemeClr val="tx2"/>
              </a:buClr>
            </a:pPr>
            <a:r>
              <a:rPr lang="en-US" sz="2100" dirty="0" smtClean="0">
                <a:sym typeface="Symbol" panose="05050102010706020507" pitchFamily="18" charset="2"/>
              </a:rPr>
              <a:t>Its easy enough to minimize the sum of a billion terms but not so easy to reliably apply a billion rules</a:t>
            </a:r>
          </a:p>
          <a:p>
            <a:pPr marL="231775" lvl="1" indent="-231775">
              <a:buClr>
                <a:schemeClr val="tx2"/>
              </a:buClr>
            </a:pPr>
            <a:r>
              <a:rPr lang="en-US" sz="2100" dirty="0" smtClean="0">
                <a:sym typeface="Symbol" panose="05050102010706020507" pitchFamily="18" charset="2"/>
              </a:rPr>
              <a:t>One example illustrated later is Multi-dimensional scaling where for N entities (say sequences) one has N(N-1)/2 measures of similarities between pairs and one minimizes weighted sum of square of similarities minus predicted similarities from an assignment of entity to a position in some vector space. </a:t>
            </a:r>
          </a:p>
          <a:p>
            <a:pPr marL="231775" lvl="1" indent="-231775">
              <a:buClr>
                <a:schemeClr val="tx2"/>
              </a:buClr>
            </a:pPr>
            <a:r>
              <a:rPr lang="en-US" sz="2100" dirty="0" smtClean="0">
                <a:sym typeface="Symbol" panose="05050102010706020507" pitchFamily="18" charset="2"/>
              </a:rPr>
              <a:t>Information retrieval takes the world’s documents and finds best possible set of topics implied by them</a:t>
            </a:r>
            <a:endParaRPr lang="en-US" sz="21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36</a:t>
            </a:fld>
            <a:endParaRPr lang="en-US" dirty="0"/>
          </a:p>
        </p:txBody>
      </p:sp>
    </p:spTree>
    <p:extLst>
      <p:ext uri="{BB962C8B-B14F-4D97-AF65-F5344CB8AC3E}">
        <p14:creationId xmlns:p14="http://schemas.microsoft.com/office/powerpoint/2010/main" val="2782724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Third Set of Features</a:t>
            </a:r>
            <a:endParaRPr lang="en-US" b="1" dirty="0"/>
          </a:p>
        </p:txBody>
      </p:sp>
    </p:spTree>
    <p:extLst>
      <p:ext uri="{BB962C8B-B14F-4D97-AF65-F5344CB8AC3E}">
        <p14:creationId xmlns:p14="http://schemas.microsoft.com/office/powerpoint/2010/main" val="3675701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5" y="91223"/>
            <a:ext cx="7047570" cy="767751"/>
          </a:xfrm>
        </p:spPr>
        <p:txBody>
          <a:bodyPr>
            <a:normAutofit/>
          </a:bodyPr>
          <a:lstStyle/>
          <a:p>
            <a:r>
              <a:rPr lang="en-US" b="1" dirty="0"/>
              <a:t>Features of 51 </a:t>
            </a:r>
            <a:r>
              <a:rPr lang="en-US" b="1" dirty="0" smtClean="0"/>
              <a:t>Big Data Use </a:t>
            </a:r>
            <a:r>
              <a:rPr lang="en-US" b="1" dirty="0"/>
              <a:t>Cases </a:t>
            </a:r>
            <a:r>
              <a:rPr lang="en-US" b="1" dirty="0" smtClean="0"/>
              <a:t>III</a:t>
            </a:r>
            <a:endParaRPr lang="en-US" dirty="0"/>
          </a:p>
        </p:txBody>
      </p:sp>
      <p:sp>
        <p:nvSpPr>
          <p:cNvPr id="3" name="Content Placeholder 2"/>
          <p:cNvSpPr>
            <a:spLocks noGrp="1"/>
          </p:cNvSpPr>
          <p:nvPr>
            <p:ph idx="1"/>
          </p:nvPr>
        </p:nvSpPr>
        <p:spPr>
          <a:xfrm>
            <a:off x="77638" y="858974"/>
            <a:ext cx="8988724" cy="5982420"/>
          </a:xfrm>
        </p:spPr>
        <p:txBody>
          <a:bodyPr>
            <a:noAutofit/>
          </a:bodyPr>
          <a:lstStyle/>
          <a:p>
            <a:r>
              <a:rPr lang="en-US" sz="2400" b="1" dirty="0">
                <a:solidFill>
                  <a:srgbClr val="CC00FF"/>
                </a:solidFill>
              </a:rPr>
              <a:t>Workflow (51) </a:t>
            </a:r>
            <a:r>
              <a:rPr lang="en-US" sz="2400" dirty="0"/>
              <a:t>Universal </a:t>
            </a:r>
            <a:r>
              <a:rPr lang="en-US" sz="2400" dirty="0" smtClean="0"/>
              <a:t>“orchestration” or dataflow</a:t>
            </a:r>
            <a:br>
              <a:rPr lang="en-US" sz="2400" dirty="0" smtClean="0"/>
            </a:br>
            <a:r>
              <a:rPr lang="en-US" sz="2400" dirty="0" smtClean="0"/>
              <a:t> between different tasks in job </a:t>
            </a:r>
            <a:br>
              <a:rPr lang="en-US" sz="2400" dirty="0" smtClean="0"/>
            </a:br>
            <a:r>
              <a:rPr lang="en-US" sz="2400" dirty="0" smtClean="0"/>
              <a:t>(Described earlier under Fusion)</a:t>
            </a:r>
            <a:endParaRPr lang="en-US" sz="2400" dirty="0"/>
          </a:p>
          <a:p>
            <a:r>
              <a:rPr lang="en-US" sz="2400" b="1" dirty="0">
                <a:solidFill>
                  <a:srgbClr val="CC00FF"/>
                </a:solidFill>
              </a:rPr>
              <a:t>GIS (16) </a:t>
            </a:r>
            <a:r>
              <a:rPr lang="en-US" sz="2400" b="1" dirty="0" smtClean="0"/>
              <a:t>Geographical Information System</a:t>
            </a:r>
            <a:r>
              <a:rPr lang="en-US" sz="2400" dirty="0" smtClean="0"/>
              <a:t>.</a:t>
            </a:r>
            <a:r>
              <a:rPr lang="en-US" sz="2400" b="1" dirty="0" smtClean="0"/>
              <a:t> </a:t>
            </a:r>
            <a:r>
              <a:rPr lang="en-US" sz="2400" dirty="0" smtClean="0"/>
              <a:t>Geotagged </a:t>
            </a:r>
            <a:r>
              <a:rPr lang="en-US" sz="2400" dirty="0"/>
              <a:t>data and often displayed in ESRI, Microsoft Virtual Earth, Google Earth, </a:t>
            </a:r>
            <a:r>
              <a:rPr lang="en-US" sz="2400" dirty="0" err="1" smtClean="0"/>
              <a:t>GeoServer</a:t>
            </a:r>
            <a:r>
              <a:rPr lang="en-US" sz="2400" smtClean="0"/>
              <a:t>, </a:t>
            </a:r>
            <a:r>
              <a:rPr lang="en-US" sz="2400" smtClean="0"/>
              <a:t>Minnesota </a:t>
            </a:r>
            <a:r>
              <a:rPr lang="en-US" sz="2400" dirty="0"/>
              <a:t>Map Server</a:t>
            </a:r>
            <a:r>
              <a:rPr lang="en-US" sz="2400" dirty="0" smtClean="0"/>
              <a:t> </a:t>
            </a:r>
            <a:r>
              <a:rPr lang="en-US" sz="2400" dirty="0"/>
              <a:t>etc.</a:t>
            </a:r>
          </a:p>
          <a:p>
            <a:r>
              <a:rPr lang="en-US" sz="2400" b="1" dirty="0">
                <a:solidFill>
                  <a:srgbClr val="CC00FF"/>
                </a:solidFill>
              </a:rPr>
              <a:t>HPC	(5) </a:t>
            </a:r>
            <a:r>
              <a:rPr lang="en-US" sz="2400" dirty="0"/>
              <a:t>Classic large-scale simulation of cosmos, materials, etc. generating (visualization) </a:t>
            </a:r>
            <a:r>
              <a:rPr lang="en-US" sz="2400" dirty="0" smtClean="0"/>
              <a:t>data to be analyzed for turbulence, particle trajectories etc.</a:t>
            </a:r>
            <a:endParaRPr lang="en-US" sz="2400" dirty="0"/>
          </a:p>
          <a:p>
            <a:r>
              <a:rPr lang="en-US" sz="2400" b="1" dirty="0">
                <a:solidFill>
                  <a:srgbClr val="CC00FF"/>
                </a:solidFill>
              </a:rPr>
              <a:t>Agent (2) </a:t>
            </a:r>
            <a:r>
              <a:rPr lang="en-US" sz="2400" dirty="0"/>
              <a:t>Simulations of models of data-defined macroscopic entities represented as </a:t>
            </a:r>
            <a:r>
              <a:rPr lang="en-US" sz="2400" dirty="0" smtClean="0"/>
              <a:t>agents. Use in simulations of cities (vehicle flow)or spread of information in complex system.</a:t>
            </a:r>
            <a:endParaRPr lang="en-US" sz="2400" dirty="0"/>
          </a:p>
          <a:p>
            <a:endParaRPr lang="en-US" sz="2400" dirty="0"/>
          </a:p>
        </p:txBody>
      </p:sp>
    </p:spTree>
    <p:extLst>
      <p:ext uri="{BB962C8B-B14F-4D97-AF65-F5344CB8AC3E}">
        <p14:creationId xmlns:p14="http://schemas.microsoft.com/office/powerpoint/2010/main" val="1565742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GIS </a:t>
            </a:r>
            <a:r>
              <a:rPr lang="en-US" dirty="0" smtClean="0"/>
              <a:t>Category</a:t>
            </a:r>
            <a:br>
              <a:rPr lang="en-US" dirty="0" smtClean="0"/>
            </a:br>
            <a:r>
              <a:rPr lang="en-US" dirty="0" smtClean="0"/>
              <a:t>Support </a:t>
            </a:r>
            <a:r>
              <a:rPr lang="en-US" dirty="0"/>
              <a:t>of spatial big data</a:t>
            </a:r>
          </a:p>
        </p:txBody>
      </p:sp>
      <p:sp>
        <p:nvSpPr>
          <p:cNvPr id="3" name="Content Placeholder 2"/>
          <p:cNvSpPr>
            <a:spLocks noGrp="1"/>
          </p:cNvSpPr>
          <p:nvPr>
            <p:ph idx="1"/>
          </p:nvPr>
        </p:nvSpPr>
        <p:spPr>
          <a:xfrm>
            <a:off x="0" y="1333413"/>
            <a:ext cx="9144000" cy="5022937"/>
          </a:xfrm>
        </p:spPr>
        <p:txBody>
          <a:bodyPr>
            <a:normAutofit fontScale="77500" lnSpcReduction="20000"/>
          </a:bodyPr>
          <a:lstStyle/>
          <a:p>
            <a:r>
              <a:rPr lang="en-US" dirty="0" smtClean="0"/>
              <a:t>Many use cases are involved with entities that are functions of space and time; in particular use cases from defense, earth, environmental, polar science are strongly correlated to position </a:t>
            </a:r>
          </a:p>
          <a:p>
            <a:pPr lvl="1"/>
            <a:r>
              <a:rPr lang="en-US" dirty="0" smtClean="0"/>
              <a:t>Some Physics and most Astronomy use cases can also have this feature</a:t>
            </a:r>
          </a:p>
          <a:p>
            <a:r>
              <a:rPr lang="en-US" dirty="0" smtClean="0"/>
              <a:t>Note use cases 43 and 44 have map-based illustrations.</a:t>
            </a:r>
          </a:p>
          <a:p>
            <a:r>
              <a:rPr lang="en-US" dirty="0" smtClean="0"/>
              <a:t>Fundamental physics use case 39 is not like this – partly as quantum mechanics makes traditional pictures misleading but physics often uses non map based 3D simulations.</a:t>
            </a:r>
          </a:p>
          <a:p>
            <a:r>
              <a:rPr lang="en-US" dirty="0" smtClean="0"/>
              <a:t>A GIS – Geographical Information System – is designed to display spatial (“geo-located) data with information added or available as you browse via clicking; Google Earth and maps are familiar GIS and ESRI </a:t>
            </a:r>
          </a:p>
          <a:p>
            <a:r>
              <a:rPr lang="en-US" dirty="0" smtClean="0"/>
              <a:t>The Open Geospatial Consortium has set standards and methodology to allow different owners of geolocated material present their wares so can be placed on same GIS display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39</a:t>
            </a:fld>
            <a:endParaRPr lang="en-US" dirty="0"/>
          </a:p>
        </p:txBody>
      </p:sp>
    </p:spTree>
    <p:extLst>
      <p:ext uri="{BB962C8B-B14F-4D97-AF65-F5344CB8AC3E}">
        <p14:creationId xmlns:p14="http://schemas.microsoft.com/office/powerpoint/2010/main" val="776701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2790" cy="800504"/>
          </a:xfrm>
        </p:spPr>
        <p:txBody>
          <a:bodyPr>
            <a:normAutofit/>
          </a:bodyPr>
          <a:lstStyle/>
          <a:p>
            <a:r>
              <a:rPr lang="en-US" sz="3600" b="1" dirty="0" smtClean="0"/>
              <a:t>NIST Big Data Definition</a:t>
            </a:r>
            <a:endParaRPr lang="en-US" sz="3600" b="1" dirty="0"/>
          </a:p>
        </p:txBody>
      </p:sp>
      <p:sp>
        <p:nvSpPr>
          <p:cNvPr id="3" name="Content Placeholder 2"/>
          <p:cNvSpPr>
            <a:spLocks noGrp="1"/>
          </p:cNvSpPr>
          <p:nvPr>
            <p:ph idx="1"/>
          </p:nvPr>
        </p:nvSpPr>
        <p:spPr>
          <a:xfrm>
            <a:off x="94341" y="800504"/>
            <a:ext cx="8875487" cy="4114800"/>
          </a:xfrm>
        </p:spPr>
        <p:txBody>
          <a:bodyPr>
            <a:noAutofit/>
          </a:bodyPr>
          <a:lstStyle/>
          <a:p>
            <a:r>
              <a:rPr lang="en-US" sz="2400" dirty="0" smtClean="0"/>
              <a:t>More consensus on </a:t>
            </a:r>
            <a:r>
              <a:rPr lang="en-US" sz="2400" b="1" dirty="0" smtClean="0"/>
              <a:t>Data Science </a:t>
            </a:r>
            <a:r>
              <a:rPr lang="en-US" sz="2400" dirty="0" smtClean="0"/>
              <a:t>definition </a:t>
            </a:r>
            <a:br>
              <a:rPr lang="en-US" sz="2400" dirty="0" smtClean="0"/>
            </a:br>
            <a:r>
              <a:rPr lang="en-US" sz="2400" dirty="0" smtClean="0"/>
              <a:t>than that of </a:t>
            </a:r>
            <a:r>
              <a:rPr lang="en-US" sz="2400" b="1" dirty="0" smtClean="0"/>
              <a:t>Big Data</a:t>
            </a:r>
          </a:p>
          <a:p>
            <a:r>
              <a:rPr lang="en-US" sz="2400" b="1" dirty="0" smtClean="0">
                <a:solidFill>
                  <a:srgbClr val="FF0000"/>
                </a:solidFill>
              </a:rPr>
              <a:t>Big </a:t>
            </a:r>
            <a:r>
              <a:rPr lang="en-US" sz="2400" b="1" dirty="0">
                <a:solidFill>
                  <a:srgbClr val="FF0000"/>
                </a:solidFill>
              </a:rPr>
              <a:t>Data </a:t>
            </a:r>
            <a:r>
              <a:rPr lang="en-US" sz="2400" dirty="0"/>
              <a:t>refers to digital data </a:t>
            </a:r>
            <a:r>
              <a:rPr lang="en-US" sz="2400" dirty="0" smtClean="0"/>
              <a:t/>
            </a:r>
            <a:br>
              <a:rPr lang="en-US" sz="2400" dirty="0" smtClean="0"/>
            </a:br>
            <a:r>
              <a:rPr lang="en-US" sz="2400" dirty="0" smtClean="0">
                <a:solidFill>
                  <a:srgbClr val="FF0000"/>
                </a:solidFill>
              </a:rPr>
              <a:t>volume</a:t>
            </a:r>
            <a:r>
              <a:rPr lang="en-US" sz="2400" dirty="0"/>
              <a:t>, </a:t>
            </a:r>
            <a:r>
              <a:rPr lang="en-US" sz="2400" dirty="0" smtClean="0">
                <a:solidFill>
                  <a:srgbClr val="FF0000"/>
                </a:solidFill>
              </a:rPr>
              <a:t>velocity</a:t>
            </a:r>
            <a:r>
              <a:rPr lang="en-US" sz="2400" dirty="0" smtClean="0"/>
              <a:t> and/or </a:t>
            </a:r>
            <a:r>
              <a:rPr lang="en-US" sz="2400" dirty="0" smtClean="0">
                <a:solidFill>
                  <a:srgbClr val="FF0000"/>
                </a:solidFill>
              </a:rPr>
              <a:t>variety</a:t>
            </a:r>
            <a:r>
              <a:rPr lang="en-US" sz="2400" dirty="0" smtClean="0"/>
              <a:t> that</a:t>
            </a:r>
            <a:r>
              <a:rPr lang="en-US" sz="2400" dirty="0"/>
              <a:t>:</a:t>
            </a:r>
          </a:p>
          <a:p>
            <a:r>
              <a:rPr lang="en-US" sz="2400" dirty="0" smtClean="0"/>
              <a:t>Enable novel </a:t>
            </a:r>
            <a:r>
              <a:rPr lang="en-US" sz="2400" dirty="0"/>
              <a:t>approaches to frontier questions previously inaccessible or impractical </a:t>
            </a:r>
            <a:r>
              <a:rPr lang="en-US" sz="2400" dirty="0" smtClean="0"/>
              <a:t>using </a:t>
            </a:r>
            <a:r>
              <a:rPr lang="en-US" sz="2400" dirty="0"/>
              <a:t>current or conventional methods; and/or</a:t>
            </a:r>
          </a:p>
          <a:p>
            <a:r>
              <a:rPr lang="en-US" sz="2400" dirty="0" smtClean="0"/>
              <a:t>Exceed the </a:t>
            </a:r>
            <a:r>
              <a:rPr lang="en-US" sz="2400" dirty="0"/>
              <a:t>storage capacity or analysis capability of current or conventional </a:t>
            </a:r>
            <a:r>
              <a:rPr lang="en-US" sz="2400" dirty="0" smtClean="0"/>
              <a:t>methods </a:t>
            </a:r>
            <a:r>
              <a:rPr lang="en-US" sz="2400" dirty="0"/>
              <a:t>and systems; and</a:t>
            </a:r>
          </a:p>
          <a:p>
            <a:r>
              <a:rPr lang="en-US" sz="2400" dirty="0" smtClean="0"/>
              <a:t>Differentiates by </a:t>
            </a:r>
            <a:r>
              <a:rPr lang="en-US" sz="2400" dirty="0"/>
              <a:t>storing and analyzing population data and not sample sizes</a:t>
            </a:r>
            <a:r>
              <a:rPr lang="en-US" sz="2400" dirty="0" smtClean="0"/>
              <a:t>.</a:t>
            </a:r>
          </a:p>
          <a:p>
            <a:r>
              <a:rPr lang="en-US" sz="2400" dirty="0"/>
              <a:t>Needs management requiring scalability across coupled horizontal </a:t>
            </a:r>
            <a:r>
              <a:rPr lang="en-US" sz="2400" dirty="0" smtClean="0"/>
              <a:t>resources</a:t>
            </a:r>
          </a:p>
          <a:p>
            <a:r>
              <a:rPr lang="en-US" sz="2400" dirty="0" smtClean="0"/>
              <a:t>Everybody says their data is big (!) Perhaps how it is used is most important</a:t>
            </a:r>
            <a:endParaRPr lang="en-US" sz="2400" dirty="0"/>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7169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3D (4D with time) science has special displays or visualizations</a:t>
            </a:r>
            <a:endParaRPr lang="en-US" dirty="0"/>
          </a:p>
        </p:txBody>
      </p:sp>
      <p:sp>
        <p:nvSpPr>
          <p:cNvPr id="3" name="Content Placeholder 2"/>
          <p:cNvSpPr>
            <a:spLocks noGrp="1"/>
          </p:cNvSpPr>
          <p:nvPr>
            <p:ph idx="1"/>
          </p:nvPr>
        </p:nvSpPr>
        <p:spPr>
          <a:xfrm>
            <a:off x="94342" y="1014607"/>
            <a:ext cx="4221180" cy="1277940"/>
          </a:xfrm>
        </p:spPr>
        <p:txBody>
          <a:bodyPr>
            <a:normAutofit fontScale="70000" lnSpcReduction="20000"/>
          </a:bodyPr>
          <a:lstStyle/>
          <a:p>
            <a:r>
              <a:rPr lang="en-US" dirty="0" smtClean="0"/>
              <a:t>3D view of a grain structure in a nanomaterial (use cases 11,12) </a:t>
            </a:r>
            <a:r>
              <a:rPr lang="en-US" dirty="0" smtClean="0">
                <a:hlinkClick r:id="rId3"/>
              </a:rPr>
              <a:t>http</a:t>
            </a:r>
            <a:r>
              <a:rPr lang="en-US" dirty="0">
                <a:hlinkClick r:id="rId3"/>
              </a:rPr>
              <a:t>://www.icams.de/content/departments/stks/index.html</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40</a:t>
            </a:fld>
            <a:endParaRPr lang="en-US" dirty="0"/>
          </a:p>
        </p:txBody>
      </p:sp>
      <p:sp>
        <p:nvSpPr>
          <p:cNvPr id="5" name="AutoShape 2" descr="http://www.icams.de/cms/upload/01_home/02_department/02_stks/bac_movie.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4"/>
          <a:srcRect l="8239" t="24840" r="9042" b="15068"/>
          <a:stretch/>
        </p:blipFill>
        <p:spPr>
          <a:xfrm>
            <a:off x="215900" y="2292547"/>
            <a:ext cx="3066468" cy="2448708"/>
          </a:xfrm>
          <a:prstGeom prst="rect">
            <a:avLst/>
          </a:prstGeom>
        </p:spPr>
      </p:pic>
      <p:pic>
        <p:nvPicPr>
          <p:cNvPr id="8" name="Picture 7"/>
          <p:cNvPicPr>
            <a:picLocks noChangeAspect="1"/>
          </p:cNvPicPr>
          <p:nvPr/>
        </p:nvPicPr>
        <p:blipFill rotWithShape="1">
          <a:blip r:embed="rId5"/>
          <a:srcRect l="18073" t="13285" r="27171" b="17669"/>
          <a:stretch/>
        </p:blipFill>
        <p:spPr>
          <a:xfrm>
            <a:off x="3558680" y="2292547"/>
            <a:ext cx="5088205" cy="3880151"/>
          </a:xfrm>
          <a:prstGeom prst="rect">
            <a:avLst/>
          </a:prstGeom>
        </p:spPr>
      </p:pic>
      <p:sp>
        <p:nvSpPr>
          <p:cNvPr id="9" name="Content Placeholder 2"/>
          <p:cNvSpPr txBox="1">
            <a:spLocks/>
          </p:cNvSpPr>
          <p:nvPr/>
        </p:nvSpPr>
        <p:spPr>
          <a:xfrm>
            <a:off x="94342" y="4876523"/>
            <a:ext cx="3464338" cy="72037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GIS of GPS sensors monitored at JPL </a:t>
            </a:r>
            <a:r>
              <a:rPr lang="en-US" dirty="0">
                <a:hlinkClick r:id="rId6"/>
              </a:rPr>
              <a:t>http://</a:t>
            </a:r>
            <a:r>
              <a:rPr lang="en-US" dirty="0" smtClean="0">
                <a:hlinkClick r:id="rId6"/>
              </a:rPr>
              <a:t>www.quakesim.org/tools/timeseries</a:t>
            </a:r>
            <a:r>
              <a:rPr lang="en-US" dirty="0" smtClean="0"/>
              <a:t> for earthquake signatures</a:t>
            </a:r>
            <a:endParaRPr lang="en-US" dirty="0"/>
          </a:p>
        </p:txBody>
      </p:sp>
      <p:sp>
        <p:nvSpPr>
          <p:cNvPr id="10" name="Content Placeholder 2"/>
          <p:cNvSpPr txBox="1">
            <a:spLocks/>
          </p:cNvSpPr>
          <p:nvPr/>
        </p:nvSpPr>
        <p:spPr>
          <a:xfrm>
            <a:off x="3282368" y="6129126"/>
            <a:ext cx="4583977" cy="72037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with </a:t>
            </a:r>
            <a:r>
              <a:rPr lang="en-US" dirty="0" smtClean="0"/>
              <a:t>one GPS </a:t>
            </a:r>
            <a:r>
              <a:rPr lang="en-US" dirty="0"/>
              <a:t>clicked near top right to get more information</a:t>
            </a:r>
          </a:p>
        </p:txBody>
      </p:sp>
    </p:spTree>
    <p:extLst>
      <p:ext uri="{BB962C8B-B14F-4D97-AF65-F5344CB8AC3E}">
        <p14:creationId xmlns:p14="http://schemas.microsoft.com/office/powerpoint/2010/main" val="1097334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209"/>
            <a:ext cx="5205819" cy="695194"/>
          </a:xfrm>
        </p:spPr>
        <p:txBody>
          <a:bodyPr>
            <a:normAutofit fontScale="90000"/>
          </a:bodyPr>
          <a:lstStyle/>
          <a:p>
            <a:r>
              <a:rPr lang="en-US" sz="2000" dirty="0" smtClean="0"/>
              <a:t>Sensor Control Interface with GIS and Information Fusion</a:t>
            </a:r>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41</a:t>
            </a:fld>
            <a:endParaRPr lang="en-US" dirty="0"/>
          </a:p>
        </p:txBody>
      </p:sp>
      <p:pic>
        <p:nvPicPr>
          <p:cNvPr id="5" name="Picture 4" descr="G:\CTS08 Demo Screenshots\CTS-Irvine-HK-1.JPG"/>
          <p:cNvPicPr>
            <a:picLocks noChangeAspect="1" noChangeArrowheads="1"/>
          </p:cNvPicPr>
          <p:nvPr/>
        </p:nvPicPr>
        <p:blipFill rotWithShape="1">
          <a:blip r:embed="rId2">
            <a:extLst>
              <a:ext uri="{28A0092B-C50C-407E-A947-70E740481C1C}">
                <a14:useLocalDpi xmlns:a14="http://schemas.microsoft.com/office/drawing/2010/main" val="0"/>
              </a:ext>
            </a:extLst>
          </a:blip>
          <a:srcRect t="6575" b="3561"/>
          <a:stretch/>
        </p:blipFill>
        <p:spPr bwMode="auto">
          <a:xfrm>
            <a:off x="0" y="695194"/>
            <a:ext cx="9144000" cy="616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409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9" y="283160"/>
            <a:ext cx="5882821" cy="616034"/>
          </a:xfrm>
        </p:spPr>
        <p:txBody>
          <a:bodyPr/>
          <a:lstStyle/>
          <a:p>
            <a:r>
              <a:rPr lang="en-US" dirty="0" smtClean="0"/>
              <a:t>Category HPC</a:t>
            </a:r>
            <a:br>
              <a:rPr lang="en-US" dirty="0" smtClean="0"/>
            </a:br>
            <a:r>
              <a:rPr lang="en-US" dirty="0" smtClean="0"/>
              <a:t>High Performance Computing</a:t>
            </a:r>
            <a:endParaRPr lang="en-US" dirty="0"/>
          </a:p>
        </p:txBody>
      </p:sp>
      <p:sp>
        <p:nvSpPr>
          <p:cNvPr id="3" name="Content Placeholder 2"/>
          <p:cNvSpPr>
            <a:spLocks noGrp="1"/>
          </p:cNvSpPr>
          <p:nvPr>
            <p:ph idx="1"/>
          </p:nvPr>
        </p:nvSpPr>
        <p:spPr>
          <a:xfrm>
            <a:off x="27289" y="1135118"/>
            <a:ext cx="5849636" cy="2592998"/>
          </a:xfrm>
        </p:spPr>
        <p:txBody>
          <a:bodyPr>
            <a:normAutofit/>
          </a:bodyPr>
          <a:lstStyle/>
          <a:p>
            <a:r>
              <a:rPr lang="en-US" sz="2000" dirty="0" smtClean="0"/>
              <a:t>Large scale simulations produce output that can often be thought of as visualizations</a:t>
            </a:r>
          </a:p>
          <a:p>
            <a:r>
              <a:rPr lang="en-US" sz="2000" dirty="0" smtClean="0"/>
              <a:t>These need to be automatically analyzed to identify key features</a:t>
            </a:r>
          </a:p>
          <a:p>
            <a:r>
              <a:rPr lang="en-US" sz="2000" dirty="0" smtClean="0"/>
              <a:t>Here see molecular dynamics, airflow (turbulence) and climate</a:t>
            </a:r>
          </a:p>
          <a:p>
            <a:r>
              <a:rPr lang="en-US" sz="2000" dirty="0" smtClean="0"/>
              <a:t>Petabyte/Second for an exascale supercomputer</a:t>
            </a:r>
            <a:endParaRPr lang="en-US" sz="2000" dirty="0"/>
          </a:p>
        </p:txBody>
      </p:sp>
      <p:pic>
        <p:nvPicPr>
          <p:cNvPr id="2050" name="Picture 2" descr="http://www.cd-adapco.com/sites/default/files/Airbus1_sized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315" y="3728115"/>
            <a:ext cx="5553685" cy="31239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ythonhosted.org/MDAnalysis/_images/testing_streamline.png"/>
          <p:cNvPicPr>
            <a:picLocks noChangeAspect="1" noChangeArrowheads="1"/>
          </p:cNvPicPr>
          <p:nvPr/>
        </p:nvPicPr>
        <p:blipFill rotWithShape="1">
          <a:blip r:embed="rId3">
            <a:extLst>
              <a:ext uri="{28A0092B-C50C-407E-A947-70E740481C1C}">
                <a14:useLocalDpi xmlns:a14="http://schemas.microsoft.com/office/drawing/2010/main" val="0"/>
              </a:ext>
            </a:extLst>
          </a:blip>
          <a:srcRect l="10399" t="7229" r="16083" b="1737"/>
          <a:stretch/>
        </p:blipFill>
        <p:spPr bwMode="auto">
          <a:xfrm>
            <a:off x="-18049" y="3581981"/>
            <a:ext cx="3608363" cy="33511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cidacreview.org/0702/images/interview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904" y="1817649"/>
            <a:ext cx="2617096" cy="274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911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Agent:</a:t>
            </a:r>
            <a:br>
              <a:rPr lang="en-US" dirty="0" smtClean="0"/>
            </a:br>
            <a:r>
              <a:rPr lang="en-US" dirty="0" smtClean="0"/>
              <a:t>Agent-based </a:t>
            </a:r>
            <a:r>
              <a:rPr lang="en-US" dirty="0"/>
              <a:t>modelling:</a:t>
            </a:r>
          </a:p>
        </p:txBody>
      </p:sp>
      <p:sp>
        <p:nvSpPr>
          <p:cNvPr id="3" name="Content Placeholder 2"/>
          <p:cNvSpPr>
            <a:spLocks noGrp="1"/>
          </p:cNvSpPr>
          <p:nvPr>
            <p:ph idx="1"/>
          </p:nvPr>
        </p:nvSpPr>
        <p:spPr>
          <a:xfrm>
            <a:off x="0" y="1052185"/>
            <a:ext cx="9144000" cy="5239757"/>
          </a:xfrm>
        </p:spPr>
        <p:txBody>
          <a:bodyPr>
            <a:noAutofit/>
          </a:bodyPr>
          <a:lstStyle/>
          <a:p>
            <a:r>
              <a:rPr lang="en-US" sz="2400" dirty="0" smtClean="0"/>
              <a:t>When </a:t>
            </a:r>
            <a:r>
              <a:rPr lang="en-US" sz="2400" dirty="0"/>
              <a:t>one simulates a new material one </a:t>
            </a:r>
            <a:r>
              <a:rPr lang="en-US" sz="2400" dirty="0" smtClean="0"/>
              <a:t/>
            </a:r>
            <a:br>
              <a:rPr lang="en-US" sz="2400" dirty="0" smtClean="0"/>
            </a:br>
            <a:r>
              <a:rPr lang="en-US" sz="2400" dirty="0" smtClean="0"/>
              <a:t>typically </a:t>
            </a:r>
            <a:r>
              <a:rPr lang="en-US" sz="2400" dirty="0"/>
              <a:t>uses fundamental equations of </a:t>
            </a:r>
            <a:r>
              <a:rPr lang="en-US" sz="2400" dirty="0" smtClean="0"/>
              <a:t/>
            </a:r>
            <a:br>
              <a:rPr lang="en-US" sz="2400" dirty="0" smtClean="0"/>
            </a:br>
            <a:r>
              <a:rPr lang="en-US" sz="2400" dirty="0" smtClean="0"/>
              <a:t>matter </a:t>
            </a:r>
            <a:r>
              <a:rPr lang="en-US" sz="2400" dirty="0"/>
              <a:t>describing atoms, electrons, molecules. However if we want to simulate the stock market, transportation systems or reaction of population to disease or shock, then the basic entities are not fundamental quantities</a:t>
            </a:r>
          </a:p>
          <a:p>
            <a:r>
              <a:rPr lang="en-US" sz="2400" dirty="0"/>
              <a:t>Rather people, cars, stocks are “macroscopic quantities” defined not by Newton’s laws but by some set of interaction or time evolution “empirical” rules</a:t>
            </a:r>
            <a:r>
              <a:rPr lang="en-US" sz="2400" dirty="0" smtClean="0"/>
              <a:t>. They form complex systems</a:t>
            </a:r>
            <a:endParaRPr lang="en-US" sz="2400" dirty="0"/>
          </a:p>
          <a:p>
            <a:r>
              <a:rPr lang="en-US" sz="2400" dirty="0"/>
              <a:t>One uses </a:t>
            </a:r>
            <a:r>
              <a:rPr lang="en-US" sz="2400" b="1" dirty="0">
                <a:solidFill>
                  <a:srgbClr val="FF0000"/>
                </a:solidFill>
              </a:rPr>
              <a:t>Agents</a:t>
            </a:r>
            <a:r>
              <a:rPr lang="en-US" sz="2400" dirty="0">
                <a:solidFill>
                  <a:srgbClr val="FF0000"/>
                </a:solidFill>
              </a:rPr>
              <a:t> </a:t>
            </a:r>
            <a:r>
              <a:rPr lang="en-US" sz="2400" dirty="0"/>
              <a:t>which are black boxes with defined responses to other agents and rest of context for this type of simulation</a:t>
            </a:r>
          </a:p>
          <a:p>
            <a:pPr lvl="1"/>
            <a:r>
              <a:rPr lang="en-US" sz="2000" dirty="0"/>
              <a:t>Agents are sometimes evolved with slow </a:t>
            </a:r>
            <a:r>
              <a:rPr lang="en-US" sz="2000" dirty="0" smtClean="0"/>
              <a:t>event driven simulations but the methods used in use cases 23 and 24 are much faster although agent simulations are always slower (per entity) than simple fundamental particle simulations</a:t>
            </a:r>
            <a:endParaRPr lang="en-US" sz="2000" dirty="0"/>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43</a:t>
            </a:fld>
            <a:endParaRPr lang="en-US" dirty="0"/>
          </a:p>
        </p:txBody>
      </p:sp>
    </p:spTree>
    <p:extLst>
      <p:ext uri="{BB962C8B-B14F-4D97-AF65-F5344CB8AC3E}">
        <p14:creationId xmlns:p14="http://schemas.microsoft.com/office/powerpoint/2010/main" val="1094580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27"/>
            <a:ext cx="5218771"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a:bodyPr>
          <a:lstStyle/>
          <a:p>
            <a:r>
              <a:rPr lang="en-US" dirty="0" smtClean="0"/>
              <a:t>Introduced </a:t>
            </a:r>
            <a:br>
              <a:rPr lang="en-US" dirty="0" smtClean="0"/>
            </a:br>
            <a:r>
              <a:rPr lang="en-US" b="1" dirty="0" smtClean="0"/>
              <a:t>NIST Big Data Initiative</a:t>
            </a:r>
          </a:p>
          <a:p>
            <a:r>
              <a:rPr lang="en-US" b="1" dirty="0" smtClean="0"/>
              <a:t>Data Science </a:t>
            </a:r>
            <a:r>
              <a:rPr lang="en-US" dirty="0" smtClean="0"/>
              <a:t>is interesting</a:t>
            </a:r>
          </a:p>
          <a:p>
            <a:r>
              <a:rPr lang="en-US" dirty="0" smtClean="0"/>
              <a:t>Discussed </a:t>
            </a:r>
            <a:r>
              <a:rPr lang="en-US" b="1" dirty="0" smtClean="0"/>
              <a:t>features </a:t>
            </a:r>
            <a:r>
              <a:rPr lang="en-US" dirty="0" smtClean="0"/>
              <a:t>of Big Data applications and where they got their parallelism </a:t>
            </a:r>
          </a:p>
          <a:p>
            <a:r>
              <a:rPr lang="en-US" dirty="0" smtClean="0"/>
              <a:t>Discussed details of each feature</a:t>
            </a:r>
            <a:endParaRPr lang="en-US" dirty="0" smtClean="0"/>
          </a:p>
          <a:p>
            <a:r>
              <a:rPr lang="en-US" b="1" dirty="0" smtClean="0"/>
              <a:t>Global Machine Learning </a:t>
            </a:r>
            <a:r>
              <a:rPr lang="en-US" dirty="0" smtClean="0"/>
              <a:t>or (Exascale Global Optimization) particularly challenging</a:t>
            </a:r>
          </a:p>
          <a:p>
            <a:pPr marL="0" indent="0">
              <a:buNone/>
            </a:pPr>
            <a:endParaRPr lang="en-US"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88566" cy="865632"/>
          </a:xfrm>
        </p:spPr>
        <p:txBody>
          <a:bodyPr/>
          <a:lstStyle/>
          <a:p>
            <a:r>
              <a:rPr lang="en-US" b="1" dirty="0" smtClean="0">
                <a:latin typeface="+mn-lt"/>
              </a:rPr>
              <a:t>What is Data Science?</a:t>
            </a:r>
            <a:endParaRPr lang="en-US" b="1" dirty="0">
              <a:latin typeface="+mn-lt"/>
            </a:endParaRPr>
          </a:p>
        </p:txBody>
      </p:sp>
      <p:sp>
        <p:nvSpPr>
          <p:cNvPr id="3" name="Content Placeholder 2"/>
          <p:cNvSpPr>
            <a:spLocks noGrp="1"/>
          </p:cNvSpPr>
          <p:nvPr>
            <p:ph idx="1"/>
          </p:nvPr>
        </p:nvSpPr>
        <p:spPr>
          <a:xfrm>
            <a:off x="0" y="720666"/>
            <a:ext cx="9144000" cy="5992367"/>
          </a:xfrm>
        </p:spPr>
        <p:txBody>
          <a:bodyPr>
            <a:normAutofit fontScale="85000" lnSpcReduction="20000"/>
          </a:bodyPr>
          <a:lstStyle/>
          <a:p>
            <a:r>
              <a:rPr lang="en-US" dirty="0" smtClean="0"/>
              <a:t>I was impressed by number of NIST </a:t>
            </a:r>
            <a:br>
              <a:rPr lang="en-US" dirty="0" smtClean="0"/>
            </a:br>
            <a:r>
              <a:rPr lang="en-US" dirty="0" smtClean="0"/>
              <a:t>working group members who were </a:t>
            </a:r>
            <a:br>
              <a:rPr lang="en-US" dirty="0" smtClean="0"/>
            </a:br>
            <a:r>
              <a:rPr lang="en-US" dirty="0" smtClean="0"/>
              <a:t>self declared data scientists</a:t>
            </a:r>
          </a:p>
          <a:p>
            <a:r>
              <a:rPr lang="en-US" dirty="0" smtClean="0"/>
              <a:t>I was also impressed by universal adoption by participants of Apache technologies – see later</a:t>
            </a:r>
          </a:p>
          <a:p>
            <a:r>
              <a:rPr lang="en-US" dirty="0" smtClean="0"/>
              <a:t>McKinsey says there are lots of jobs (1.65M by 2018 in USA) but that’s not enough! Is this a field – what is it and what is its core?</a:t>
            </a:r>
          </a:p>
          <a:p>
            <a:pPr marL="228600" lvl="1">
              <a:spcBef>
                <a:spcPts val="1000"/>
              </a:spcBef>
            </a:pPr>
            <a:r>
              <a:rPr lang="en-US" sz="2800" dirty="0" smtClean="0"/>
              <a:t>The emergence of the 4</a:t>
            </a:r>
            <a:r>
              <a:rPr lang="en-US" sz="2800" baseline="30000" dirty="0" smtClean="0"/>
              <a:t>th</a:t>
            </a:r>
            <a:r>
              <a:rPr lang="en-US" sz="2800" dirty="0" smtClean="0"/>
              <a:t> or data driven paradigm of science illustrates significance - </a:t>
            </a:r>
            <a:r>
              <a:rPr lang="en-US" sz="2800" dirty="0">
                <a:hlinkClick r:id="rId2"/>
              </a:rPr>
              <a:t>http://research.microsoft.com/en-us/collaboration/fourthparadigm/</a:t>
            </a:r>
            <a:r>
              <a:rPr lang="en-US" sz="2800" dirty="0"/>
              <a:t>  </a:t>
            </a:r>
          </a:p>
          <a:p>
            <a:pPr lvl="1"/>
            <a:r>
              <a:rPr lang="en-US" dirty="0" smtClean="0"/>
              <a:t>Discovery is guided by data rather than by a model</a:t>
            </a:r>
          </a:p>
          <a:p>
            <a:pPr lvl="1"/>
            <a:r>
              <a:rPr lang="en-US" dirty="0" smtClean="0"/>
              <a:t>The End of (traditional) science </a:t>
            </a:r>
            <a:r>
              <a:rPr lang="en-US" dirty="0">
                <a:hlinkClick r:id="rId3"/>
              </a:rPr>
              <a:t>http://</a:t>
            </a:r>
            <a:r>
              <a:rPr lang="en-US" dirty="0" smtClean="0">
                <a:hlinkClick r:id="rId3"/>
              </a:rPr>
              <a:t>www.wired.com/wired/issue/16-07</a:t>
            </a:r>
            <a:r>
              <a:rPr lang="en-US" dirty="0" smtClean="0"/>
              <a:t> is famous here</a:t>
            </a:r>
          </a:p>
          <a:p>
            <a:r>
              <a:rPr lang="en-US" dirty="0" smtClean="0"/>
              <a:t>Another example is recommender systems in Netflix, e-commerce etc. where pure data (user ratings of movies or products) allows an empirical prediction of what users like</a:t>
            </a:r>
          </a:p>
        </p:txBody>
      </p:sp>
    </p:spTree>
    <p:extLst>
      <p:ext uri="{BB962C8B-B14F-4D97-AF65-F5344CB8AC3E}">
        <p14:creationId xmlns:p14="http://schemas.microsoft.com/office/powerpoint/2010/main" val="395530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ired.com/images/article/magazine/1607/1607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 y="0"/>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67" y="19878"/>
            <a:ext cx="4834213" cy="400110"/>
          </a:xfrm>
          <a:prstGeom prst="rect">
            <a:avLst/>
          </a:prstGeom>
        </p:spPr>
        <p:txBody>
          <a:bodyPr wrap="square">
            <a:spAutoFit/>
          </a:bodyPr>
          <a:lstStyle/>
          <a:p>
            <a:r>
              <a:rPr lang="en-US" sz="2000" b="1" dirty="0">
                <a:solidFill>
                  <a:prstClr val="black"/>
                </a:solidFill>
                <a:hlinkClick r:id="rId3"/>
              </a:rPr>
              <a:t>http://</a:t>
            </a:r>
            <a:r>
              <a:rPr lang="en-US" sz="2000" b="1" dirty="0" smtClean="0">
                <a:solidFill>
                  <a:prstClr val="black"/>
                </a:solidFill>
                <a:hlinkClick r:id="rId3"/>
              </a:rPr>
              <a:t>www.wired.com/wired/issue/16-07</a:t>
            </a:r>
            <a:endParaRPr lang="en-US" sz="2000" b="1" dirty="0">
              <a:solidFill>
                <a:prstClr val="black"/>
              </a:solidFill>
            </a:endParaRPr>
          </a:p>
        </p:txBody>
      </p:sp>
      <p:sp>
        <p:nvSpPr>
          <p:cNvPr id="3" name="Rectangle 2"/>
          <p:cNvSpPr/>
          <p:nvPr/>
        </p:nvSpPr>
        <p:spPr>
          <a:xfrm>
            <a:off x="16567" y="584097"/>
            <a:ext cx="1753493" cy="369332"/>
          </a:xfrm>
          <a:prstGeom prst="rect">
            <a:avLst/>
          </a:prstGeom>
        </p:spPr>
        <p:txBody>
          <a:bodyPr wrap="none">
            <a:spAutoFit/>
          </a:bodyPr>
          <a:lstStyle/>
          <a:p>
            <a:r>
              <a:rPr lang="en-US" b="1" dirty="0">
                <a:solidFill>
                  <a:schemeClr val="bg1"/>
                </a:solidFill>
              </a:rPr>
              <a:t>September 2008</a:t>
            </a:r>
          </a:p>
        </p:txBody>
      </p:sp>
    </p:spTree>
    <p:extLst>
      <p:ext uri="{BB962C8B-B14F-4D97-AF65-F5344CB8AC3E}">
        <p14:creationId xmlns:p14="http://schemas.microsoft.com/office/powerpoint/2010/main" val="142735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1" y="121322"/>
            <a:ext cx="5776332" cy="810846"/>
          </a:xfrm>
        </p:spPr>
        <p:txBody>
          <a:bodyPr>
            <a:normAutofit/>
          </a:bodyPr>
          <a:lstStyle/>
          <a:p>
            <a:r>
              <a:rPr lang="en-US" sz="3600" b="1" dirty="0" smtClean="0"/>
              <a:t>Data Science Definition</a:t>
            </a:r>
            <a:endParaRPr lang="en-US" sz="3200" b="1" dirty="0"/>
          </a:p>
        </p:txBody>
      </p:sp>
      <p:sp>
        <p:nvSpPr>
          <p:cNvPr id="3" name="Content Placeholder 2"/>
          <p:cNvSpPr>
            <a:spLocks noGrp="1"/>
          </p:cNvSpPr>
          <p:nvPr>
            <p:ph idx="1"/>
          </p:nvPr>
        </p:nvSpPr>
        <p:spPr>
          <a:xfrm>
            <a:off x="0" y="771968"/>
            <a:ext cx="9048750" cy="1555492"/>
          </a:xfrm>
        </p:spPr>
        <p:txBody>
          <a:bodyPr>
            <a:normAutofit/>
          </a:bodyPr>
          <a:lstStyle/>
          <a:p>
            <a:r>
              <a:rPr lang="en-US" sz="2400" b="1" dirty="0" smtClean="0">
                <a:solidFill>
                  <a:srgbClr val="782F40"/>
                </a:solidFill>
              </a:rPr>
              <a:t>Data Science </a:t>
            </a:r>
            <a:r>
              <a:rPr lang="en-US" sz="2400" dirty="0" smtClean="0"/>
              <a:t>is the extraction of actionable </a:t>
            </a:r>
            <a:br>
              <a:rPr lang="en-US" sz="2400" dirty="0" smtClean="0"/>
            </a:br>
            <a:r>
              <a:rPr lang="en-US" sz="2400" dirty="0" smtClean="0"/>
              <a:t>knowledge directly from data through a </a:t>
            </a:r>
            <a:br>
              <a:rPr lang="en-US" sz="2400" dirty="0" smtClean="0"/>
            </a:br>
            <a:r>
              <a:rPr lang="en-US" sz="2400" dirty="0" smtClean="0"/>
              <a:t>process of discovery, hypothesis, and </a:t>
            </a:r>
            <a:br>
              <a:rPr lang="en-US" sz="2400" dirty="0" smtClean="0"/>
            </a:br>
            <a:r>
              <a:rPr lang="en-US" sz="2400" dirty="0" smtClean="0"/>
              <a:t>analytical hypothesis analysis.</a:t>
            </a: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177" y="2207532"/>
            <a:ext cx="4855088" cy="4037206"/>
          </a:xfrm>
          <a:prstGeom prst="rect">
            <a:avLst/>
          </a:prstGeom>
        </p:spPr>
      </p:pic>
      <p:sp>
        <p:nvSpPr>
          <p:cNvPr id="7" name="Slide Number Placeholder 6"/>
          <p:cNvSpPr>
            <a:spLocks noGrp="1"/>
          </p:cNvSpPr>
          <p:nvPr>
            <p:ph type="sldNum" sz="quarter" idx="12"/>
          </p:nvPr>
        </p:nvSpPr>
        <p:spPr/>
        <p:txBody>
          <a:bodyPr/>
          <a:lstStyle/>
          <a:p>
            <a:fld id="{C4B85148-DB98-4269-ACE6-2DF49F9918C9}" type="slidenum">
              <a:rPr lang="en-US" smtClean="0">
                <a:solidFill>
                  <a:prstClr val="black"/>
                </a:solidFill>
              </a:rPr>
              <a:pPr/>
              <a:t>7</a:t>
            </a:fld>
            <a:endParaRPr lang="en-US" dirty="0">
              <a:solidFill>
                <a:prstClr val="black"/>
              </a:solidFill>
            </a:endParaRPr>
          </a:p>
        </p:txBody>
      </p:sp>
      <p:sp>
        <p:nvSpPr>
          <p:cNvPr id="8" name="Content Placeholder 2"/>
          <p:cNvSpPr txBox="1">
            <a:spLocks/>
          </p:cNvSpPr>
          <p:nvPr/>
        </p:nvSpPr>
        <p:spPr>
          <a:xfrm>
            <a:off x="166779" y="2327460"/>
            <a:ext cx="3635914" cy="4114800"/>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sz="2400" dirty="0" smtClean="0">
                <a:solidFill>
                  <a:prstClr val="black"/>
                </a:solidFill>
                <a:latin typeface="+mn-lt"/>
              </a:rPr>
              <a:t>A </a:t>
            </a:r>
            <a:r>
              <a:rPr sz="2400" b="1" dirty="0" smtClean="0">
                <a:solidFill>
                  <a:srgbClr val="782F40"/>
                </a:solidFill>
                <a:latin typeface="+mn-lt"/>
              </a:rPr>
              <a:t>Data Scientist </a:t>
            </a:r>
            <a:r>
              <a:rPr sz="2400" dirty="0" smtClean="0">
                <a:solidFill>
                  <a:prstClr val="black"/>
                </a:solidFill>
                <a:latin typeface="+mn-lt"/>
              </a:rPr>
              <a:t>is a practitioner who has sufficient knowledge of the overlapping regimes of expertise in business needs, domain knowledge, analytical skills and programming expertise to manage the end-to-end scientific method process through each stage in the big data lifecycle.</a:t>
            </a:r>
          </a:p>
          <a:p>
            <a:pPr>
              <a:buClr>
                <a:srgbClr val="006BB5"/>
              </a:buClr>
            </a:pPr>
            <a:endParaRPr dirty="0">
              <a:solidFill>
                <a:prstClr val="black"/>
              </a:solidFill>
            </a:endParaRPr>
          </a:p>
        </p:txBody>
      </p:sp>
    </p:spTree>
    <p:extLst>
      <p:ext uri="{BB962C8B-B14F-4D97-AF65-F5344CB8AC3E}">
        <p14:creationId xmlns:p14="http://schemas.microsoft.com/office/powerpoint/2010/main" val="381591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pPr/>
              <a:t>8</a:t>
            </a:fld>
            <a:endParaRPr lang="en-US" dirty="0"/>
          </a:p>
        </p:txBody>
      </p:sp>
      <p:grpSp>
        <p:nvGrpSpPr>
          <p:cNvPr id="5" name="Group 4"/>
          <p:cNvGrpSpPr/>
          <p:nvPr/>
        </p:nvGrpSpPr>
        <p:grpSpPr>
          <a:xfrm>
            <a:off x="43687" y="566057"/>
            <a:ext cx="9116104" cy="6291943"/>
            <a:chOff x="27896" y="0"/>
            <a:chExt cx="9116104" cy="6291943"/>
          </a:xfrm>
        </p:grpSpPr>
        <p:sp>
          <p:nvSpPr>
            <p:cNvPr id="3" name="Rectangle 2"/>
            <p:cNvSpPr/>
            <p:nvPr/>
          </p:nvSpPr>
          <p:spPr>
            <a:xfrm>
              <a:off x="43687" y="0"/>
              <a:ext cx="9100313" cy="629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24670" y="316247"/>
              <a:ext cx="8780843" cy="5814393"/>
              <a:chOff x="227324" y="441508"/>
              <a:chExt cx="8780843" cy="5814393"/>
            </a:xfrm>
          </p:grpSpPr>
          <p:grpSp>
            <p:nvGrpSpPr>
              <p:cNvPr id="74" name="Group 73"/>
              <p:cNvGrpSpPr/>
              <p:nvPr/>
            </p:nvGrpSpPr>
            <p:grpSpPr>
              <a:xfrm>
                <a:off x="397565" y="998099"/>
                <a:ext cx="8110954" cy="5257802"/>
                <a:chOff x="397565" y="1132849"/>
                <a:chExt cx="8110954" cy="5257802"/>
              </a:xfrm>
            </p:grpSpPr>
            <p:sp>
              <p:nvSpPr>
                <p:cNvPr id="75" name="Rounded Rectangle 74"/>
                <p:cNvSpPr/>
                <p:nvPr/>
              </p:nvSpPr>
              <p:spPr>
                <a:xfrm rot="16200000">
                  <a:off x="1807264" y="-276850"/>
                  <a:ext cx="5257802" cy="8077200"/>
                </a:xfrm>
                <a:prstGeom prst="roundRect">
                  <a:avLst/>
                </a:prstGeom>
                <a:solidFill>
                  <a:srgbClr val="E9CE6D"/>
                </a:solidFill>
                <a:ln>
                  <a:noFill/>
                  <a:prstDash val="dash"/>
                </a:ln>
                <a:effectLst>
                  <a:outerShdw blurRad="228600" dist="38100" dir="19320000" algn="b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6" name="TextBox 75"/>
                <p:cNvSpPr txBox="1"/>
                <p:nvPr/>
              </p:nvSpPr>
              <p:spPr>
                <a:xfrm rot="16200000">
                  <a:off x="7046654" y="4395385"/>
                  <a:ext cx="2585175" cy="338554"/>
                </a:xfrm>
                <a:prstGeom prst="rect">
                  <a:avLst/>
                </a:prstGeom>
                <a:noFill/>
              </p:spPr>
              <p:txBody>
                <a:bodyPr wrap="square" rtlCol="0">
                  <a:spAutoFit/>
                </a:bodyPr>
                <a:lstStyle/>
                <a:p>
                  <a:r>
                    <a:rPr lang="en-US" sz="1600" b="1" spc="300" dirty="0" smtClean="0">
                      <a:solidFill>
                        <a:schemeClr val="bg1"/>
                      </a:solidFill>
                    </a:rPr>
                    <a:t>Management</a:t>
                  </a:r>
                  <a:endParaRPr lang="en-US" sz="1600" b="1" spc="300" dirty="0">
                    <a:solidFill>
                      <a:schemeClr val="bg1"/>
                    </a:solidFill>
                  </a:endParaRPr>
                </a:p>
              </p:txBody>
            </p:sp>
          </p:grpSp>
          <p:grpSp>
            <p:nvGrpSpPr>
              <p:cNvPr id="77" name="Group 76"/>
              <p:cNvGrpSpPr/>
              <p:nvPr/>
            </p:nvGrpSpPr>
            <p:grpSpPr>
              <a:xfrm>
                <a:off x="227324" y="885457"/>
                <a:ext cx="8018839" cy="5257798"/>
                <a:chOff x="227324" y="1020207"/>
                <a:chExt cx="8018839" cy="5257798"/>
              </a:xfrm>
            </p:grpSpPr>
            <p:sp>
              <p:nvSpPr>
                <p:cNvPr id="78" name="Rounded Rectangle 77"/>
                <p:cNvSpPr/>
                <p:nvPr/>
              </p:nvSpPr>
              <p:spPr>
                <a:xfrm rot="16200000">
                  <a:off x="1607845" y="-360314"/>
                  <a:ext cx="5257798" cy="8018839"/>
                </a:xfrm>
                <a:prstGeom prst="roundRect">
                  <a:avLst/>
                </a:prstGeom>
                <a:solidFill>
                  <a:srgbClr val="A3CFFF">
                    <a:alpha val="60000"/>
                  </a:srgbClr>
                </a:solidFill>
                <a:ln>
                  <a:noFill/>
                  <a:prstDash val="dash"/>
                </a:ln>
                <a:effectLst>
                  <a:outerShdw blurRad="228600" dist="38100" dir="19320000" algn="bl" rotWithShape="0">
                    <a:schemeClr val="accent2">
                      <a:lumMod val="90000"/>
                      <a:lumOff val="1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9" name="TextBox 78"/>
                <p:cNvSpPr txBox="1"/>
                <p:nvPr/>
              </p:nvSpPr>
              <p:spPr>
                <a:xfrm rot="16200000">
                  <a:off x="6741854" y="4389761"/>
                  <a:ext cx="2585175" cy="338554"/>
                </a:xfrm>
                <a:prstGeom prst="rect">
                  <a:avLst/>
                </a:prstGeom>
                <a:noFill/>
              </p:spPr>
              <p:txBody>
                <a:bodyPr wrap="square" rtlCol="0">
                  <a:spAutoFit/>
                </a:bodyPr>
                <a:lstStyle/>
                <a:p>
                  <a:r>
                    <a:rPr lang="en-US" sz="1600" b="1" spc="300" dirty="0" smtClean="0">
                      <a:solidFill>
                        <a:schemeClr val="bg1"/>
                      </a:solidFill>
                    </a:rPr>
                    <a:t>Security &amp; Privacy</a:t>
                  </a:r>
                  <a:endParaRPr lang="en-US" sz="1600" b="1" spc="300" dirty="0">
                    <a:solidFill>
                      <a:schemeClr val="bg1"/>
                    </a:solidFill>
                  </a:endParaRPr>
                </a:p>
              </p:txBody>
            </p:sp>
          </p:grpSp>
          <p:sp>
            <p:nvSpPr>
              <p:cNvPr id="13" name="Chevron 12"/>
              <p:cNvSpPr/>
              <p:nvPr/>
            </p:nvSpPr>
            <p:spPr>
              <a:xfrm>
                <a:off x="473764" y="476304"/>
                <a:ext cx="7696199" cy="270004"/>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ounded Rectangle 15"/>
              <p:cNvSpPr/>
              <p:nvPr/>
            </p:nvSpPr>
            <p:spPr>
              <a:xfrm flipH="1">
                <a:off x="1494445" y="1659651"/>
                <a:ext cx="5608716" cy="1282313"/>
              </a:xfrm>
              <a:prstGeom prst="roundRect">
                <a:avLst>
                  <a:gd name="adj" fmla="val 5649"/>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8726" y="1607701"/>
                <a:ext cx="5525907" cy="307777"/>
              </a:xfrm>
              <a:prstGeom prst="rect">
                <a:avLst/>
              </a:prstGeom>
              <a:noFill/>
            </p:spPr>
            <p:txBody>
              <a:bodyPr wrap="square" rtlCol="0">
                <a:spAutoFit/>
              </a:bodyPr>
              <a:lstStyle/>
              <a:p>
                <a:r>
                  <a:rPr lang="en-US" sz="1400" b="1" dirty="0" smtClean="0"/>
                  <a:t>Big Data Application Provider</a:t>
                </a:r>
                <a:endParaRPr lang="en-US" sz="1400" b="1" dirty="0"/>
              </a:p>
            </p:txBody>
          </p:sp>
          <p:sp>
            <p:nvSpPr>
              <p:cNvPr id="18" name="Rounded Rectangle 17"/>
              <p:cNvSpPr/>
              <p:nvPr/>
            </p:nvSpPr>
            <p:spPr>
              <a:xfrm flipH="1">
                <a:off x="4969560" y="2232881"/>
                <a:ext cx="1033677" cy="578286"/>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Visualization</a:t>
                </a:r>
                <a:endParaRPr lang="en-US" sz="1400" b="1" dirty="0">
                  <a:solidFill>
                    <a:schemeClr val="tx1"/>
                  </a:solidFill>
                </a:endParaRPr>
              </a:p>
            </p:txBody>
          </p:sp>
          <p:sp>
            <p:nvSpPr>
              <p:cNvPr id="19" name="Rounded Rectangle 18"/>
              <p:cNvSpPr/>
              <p:nvPr/>
            </p:nvSpPr>
            <p:spPr>
              <a:xfrm>
                <a:off x="6143230" y="2533815"/>
                <a:ext cx="883734" cy="28583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Access</a:t>
                </a:r>
                <a:endParaRPr lang="en-US" sz="1400" b="1" dirty="0">
                  <a:solidFill>
                    <a:schemeClr val="tx1"/>
                  </a:solidFill>
                </a:endParaRPr>
              </a:p>
            </p:txBody>
          </p:sp>
          <p:sp>
            <p:nvSpPr>
              <p:cNvPr id="20" name="Rounded Rectangle 19"/>
              <p:cNvSpPr/>
              <p:nvPr/>
            </p:nvSpPr>
            <p:spPr>
              <a:xfrm flipH="1">
                <a:off x="3896306" y="1915477"/>
                <a:ext cx="920858" cy="91438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Analytics</a:t>
                </a:r>
                <a:endParaRPr lang="en-US" sz="1400" b="1" dirty="0">
                  <a:solidFill>
                    <a:schemeClr val="tx1"/>
                  </a:solidFill>
                </a:endParaRPr>
              </a:p>
            </p:txBody>
          </p:sp>
          <p:sp>
            <p:nvSpPr>
              <p:cNvPr id="21" name="Rounded Rectangle 20"/>
              <p:cNvSpPr/>
              <p:nvPr/>
            </p:nvSpPr>
            <p:spPr>
              <a:xfrm flipH="1">
                <a:off x="2822966" y="2235074"/>
                <a:ext cx="927393" cy="594783"/>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err="1" smtClean="0">
                    <a:solidFill>
                      <a:schemeClr val="tx1"/>
                    </a:solidFill>
                  </a:rPr>
                  <a:t>Curation</a:t>
                </a:r>
                <a:r>
                  <a:rPr lang="en-US" sz="1400" b="1" dirty="0" smtClean="0">
                    <a:solidFill>
                      <a:schemeClr val="tx1"/>
                    </a:solidFill>
                  </a:rPr>
                  <a:t> </a:t>
                </a:r>
                <a:endParaRPr lang="en-US" sz="1400" b="1" dirty="0">
                  <a:solidFill>
                    <a:schemeClr val="tx1"/>
                  </a:solidFill>
                </a:endParaRPr>
              </a:p>
            </p:txBody>
          </p:sp>
          <p:sp>
            <p:nvSpPr>
              <p:cNvPr id="22" name="Rounded Rectangle 21"/>
              <p:cNvSpPr/>
              <p:nvPr/>
            </p:nvSpPr>
            <p:spPr>
              <a:xfrm>
                <a:off x="1616763" y="2522100"/>
                <a:ext cx="1047976" cy="297545"/>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Collection</a:t>
                </a:r>
                <a:endParaRPr lang="en-US" sz="1400" b="1" dirty="0">
                  <a:solidFill>
                    <a:schemeClr val="tx1"/>
                  </a:solidFill>
                </a:endParaRPr>
              </a:p>
            </p:txBody>
          </p:sp>
          <p:sp>
            <p:nvSpPr>
              <p:cNvPr id="23" name="Rounded Rectangle 22"/>
              <p:cNvSpPr/>
              <p:nvPr/>
            </p:nvSpPr>
            <p:spPr>
              <a:xfrm flipH="1">
                <a:off x="1494444" y="1074299"/>
                <a:ext cx="5608716" cy="37139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05542" y="1083392"/>
                <a:ext cx="2254566" cy="307777"/>
              </a:xfrm>
              <a:prstGeom prst="rect">
                <a:avLst/>
              </a:prstGeom>
              <a:noFill/>
            </p:spPr>
            <p:txBody>
              <a:bodyPr wrap="square" rtlCol="0">
                <a:spAutoFit/>
              </a:bodyPr>
              <a:lstStyle/>
              <a:p>
                <a:pPr algn="ctr"/>
                <a:r>
                  <a:rPr lang="en-US" sz="1400" b="1" dirty="0" smtClean="0"/>
                  <a:t>System Orchestrator</a:t>
                </a:r>
                <a:endParaRPr lang="en-US" sz="1400" b="1" dirty="0"/>
              </a:p>
            </p:txBody>
          </p:sp>
          <p:cxnSp>
            <p:nvCxnSpPr>
              <p:cNvPr id="25" name="Straight Arrow Connector 24"/>
              <p:cNvCxnSpPr>
                <a:stCxn id="23" idx="2"/>
              </p:cNvCxnSpPr>
              <p:nvPr/>
            </p:nvCxnSpPr>
            <p:spPr>
              <a:xfrm>
                <a:off x="4298802" y="1445694"/>
                <a:ext cx="2" cy="214010"/>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103164" y="2285407"/>
                <a:ext cx="504156" cy="4127"/>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015803" y="2286167"/>
                <a:ext cx="478641" cy="1"/>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0" name="Up Arrow 29"/>
              <p:cNvSpPr/>
              <p:nvPr/>
            </p:nvSpPr>
            <p:spPr>
              <a:xfrm rot="5400000">
                <a:off x="1131419" y="2381916"/>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1" name="Down Arrow 30"/>
              <p:cNvSpPr/>
              <p:nvPr/>
            </p:nvSpPr>
            <p:spPr>
              <a:xfrm rot="5400000">
                <a:off x="1134062" y="2636588"/>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2" name="Up Arrow 31"/>
              <p:cNvSpPr/>
              <p:nvPr/>
            </p:nvSpPr>
            <p:spPr>
              <a:xfrm rot="5400000">
                <a:off x="7235768" y="2378593"/>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3" name="Down Arrow 32"/>
              <p:cNvSpPr/>
              <p:nvPr/>
            </p:nvSpPr>
            <p:spPr>
              <a:xfrm rot="5400000">
                <a:off x="7238411" y="2633265"/>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4" name="Chevron 33"/>
              <p:cNvSpPr/>
              <p:nvPr/>
            </p:nvSpPr>
            <p:spPr>
              <a:xfrm rot="16200000">
                <a:off x="6370817" y="3440599"/>
                <a:ext cx="5003652" cy="271049"/>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2270331" y="441508"/>
                <a:ext cx="3848694" cy="351641"/>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INFORMATION VALUE CHAIN</a:t>
                </a:r>
                <a:endParaRPr lang="en-US" b="1" spc="300"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rot="16200000">
                <a:off x="7630271" y="3671393"/>
                <a:ext cx="2393912" cy="247726"/>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IT VALUE CHAIN</a:t>
                </a:r>
                <a:endParaRPr lang="en-US" b="1" spc="300" dirty="0">
                  <a:solidFill>
                    <a:schemeClr val="bg1"/>
                  </a:solidFill>
                  <a:effectLst>
                    <a:outerShdw blurRad="38100" dist="38100" dir="2700000" algn="tl">
                      <a:srgbClr val="000000">
                        <a:alpha val="43137"/>
                      </a:srgbClr>
                    </a:outerShdw>
                  </a:effectLst>
                </a:endParaRPr>
              </a:p>
            </p:txBody>
          </p:sp>
          <p:sp>
            <p:nvSpPr>
              <p:cNvPr id="37" name="Rounded Rectangle 36"/>
              <p:cNvSpPr/>
              <p:nvPr/>
            </p:nvSpPr>
            <p:spPr>
              <a:xfrm flipH="1">
                <a:off x="1616763" y="1876316"/>
                <a:ext cx="5410200" cy="267835"/>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8" name="Rounded Rectangle 37"/>
              <p:cNvSpPr/>
              <p:nvPr/>
            </p:nvSpPr>
            <p:spPr>
              <a:xfrm flipH="1">
                <a:off x="4969556" y="2217301"/>
                <a:ext cx="2057405" cy="238764"/>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9" name="Rounded Rectangle 38"/>
              <p:cNvSpPr/>
              <p:nvPr/>
            </p:nvSpPr>
            <p:spPr>
              <a:xfrm flipH="1">
                <a:off x="1610308" y="2217300"/>
                <a:ext cx="2140055" cy="23645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40" name="Rounded Rectangle 39"/>
              <p:cNvSpPr/>
              <p:nvPr/>
            </p:nvSpPr>
            <p:spPr>
              <a:xfrm rot="16200000">
                <a:off x="7172597" y="2134333"/>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1" name="Rounded Rectangle 40"/>
              <p:cNvSpPr/>
              <p:nvPr/>
            </p:nvSpPr>
            <p:spPr>
              <a:xfrm rot="16200000">
                <a:off x="7096397" y="219482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2" name="Rounded Rectangle 41"/>
              <p:cNvSpPr/>
              <p:nvPr/>
            </p:nvSpPr>
            <p:spPr>
              <a:xfrm rot="16200000">
                <a:off x="7020194" y="224677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Consumer</a:t>
                </a:r>
                <a:endParaRPr lang="en-US" sz="1400" b="1" dirty="0">
                  <a:solidFill>
                    <a:schemeClr val="tx1"/>
                  </a:solidFill>
                </a:endParaRPr>
              </a:p>
            </p:txBody>
          </p:sp>
          <p:sp>
            <p:nvSpPr>
              <p:cNvPr id="43" name="Rounded Rectangle 42"/>
              <p:cNvSpPr/>
              <p:nvPr/>
            </p:nvSpPr>
            <p:spPr>
              <a:xfrm rot="16200000">
                <a:off x="61341" y="2119000"/>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4" name="Rounded Rectangle 43"/>
              <p:cNvSpPr/>
              <p:nvPr/>
            </p:nvSpPr>
            <p:spPr>
              <a:xfrm rot="16200000">
                <a:off x="-14859" y="21858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5" name="Rounded Rectangle 44"/>
              <p:cNvSpPr/>
              <p:nvPr/>
            </p:nvSpPr>
            <p:spPr>
              <a:xfrm rot="16200000">
                <a:off x="-91059" y="22620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Provider</a:t>
                </a:r>
                <a:endParaRPr lang="en-US" sz="1400" b="1" dirty="0">
                  <a:solidFill>
                    <a:schemeClr val="tx1"/>
                  </a:solidFill>
                </a:endParaRPr>
              </a:p>
            </p:txBody>
          </p:sp>
          <p:sp>
            <p:nvSpPr>
              <p:cNvPr id="46" name="Rounded Rectangle 45"/>
              <p:cNvSpPr/>
              <p:nvPr/>
            </p:nvSpPr>
            <p:spPr>
              <a:xfrm>
                <a:off x="1647257" y="3151393"/>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1553758" y="325796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ounded Rectangle 47"/>
              <p:cNvSpPr/>
              <p:nvPr/>
            </p:nvSpPr>
            <p:spPr>
              <a:xfrm>
                <a:off x="1464364" y="337035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ounded Rectangle 48"/>
              <p:cNvSpPr/>
              <p:nvPr/>
            </p:nvSpPr>
            <p:spPr>
              <a:xfrm>
                <a:off x="1499993" y="3417104"/>
                <a:ext cx="5526971" cy="2601616"/>
              </a:xfrm>
              <a:prstGeom prst="roundRect">
                <a:avLst>
                  <a:gd name="adj" fmla="val 479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flipH="1">
                <a:off x="1570648" y="5029031"/>
                <a:ext cx="5380116" cy="67375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flipH="1">
                <a:off x="1570648" y="3596826"/>
                <a:ext cx="5380116" cy="68475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flipH="1">
                <a:off x="1570648" y="4322575"/>
                <a:ext cx="5380116" cy="665259"/>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6200000" flipH="1">
                <a:off x="1881075" y="5247993"/>
                <a:ext cx="434092" cy="395436"/>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4" name="Rounded Rectangle 53"/>
              <p:cNvSpPr/>
              <p:nvPr/>
            </p:nvSpPr>
            <p:spPr>
              <a:xfrm flipH="1">
                <a:off x="1900403" y="5225788"/>
                <a:ext cx="4144170" cy="19976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a:t>
                </a:r>
                <a:r>
                  <a:rPr lang="en-US" sz="1200" b="1" dirty="0" smtClean="0">
                    <a:solidFill>
                      <a:schemeClr val="tx1"/>
                    </a:solidFill>
                  </a:rPr>
                  <a:t>Scalable (VM clusters)</a:t>
                </a:r>
                <a:endParaRPr lang="en-US" sz="1200" b="1" dirty="0">
                  <a:solidFill>
                    <a:schemeClr val="tx1"/>
                  </a:solidFill>
                </a:endParaRPr>
              </a:p>
            </p:txBody>
          </p:sp>
          <p:sp>
            <p:nvSpPr>
              <p:cNvPr id="55" name="Rounded Rectangle 54"/>
              <p:cNvSpPr/>
              <p:nvPr/>
            </p:nvSpPr>
            <p:spPr>
              <a:xfrm rot="16200000" flipH="1">
                <a:off x="6118365" y="5244163"/>
                <a:ext cx="432191" cy="39544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Rounded Rectangle 55"/>
              <p:cNvSpPr/>
              <p:nvPr/>
            </p:nvSpPr>
            <p:spPr>
              <a:xfrm flipH="1">
                <a:off x="2404408" y="5470292"/>
                <a:ext cx="4116601" cy="185553"/>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57" name="Rounded Rectangle 56"/>
              <p:cNvSpPr/>
              <p:nvPr/>
            </p:nvSpPr>
            <p:spPr>
              <a:xfrm rot="16200000" flipH="1">
                <a:off x="1888326" y="4537122"/>
                <a:ext cx="434092"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Rounded Rectangle 57"/>
              <p:cNvSpPr/>
              <p:nvPr/>
            </p:nvSpPr>
            <p:spPr>
              <a:xfrm flipH="1">
                <a:off x="1907654" y="4504465"/>
                <a:ext cx="4144172" cy="199764"/>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Scalable</a:t>
                </a:r>
                <a:endParaRPr lang="en-US" sz="2000" b="1" dirty="0">
                  <a:solidFill>
                    <a:schemeClr val="tx1"/>
                  </a:solidFill>
                </a:endParaRPr>
              </a:p>
            </p:txBody>
          </p:sp>
          <p:sp>
            <p:nvSpPr>
              <p:cNvPr id="59" name="Rounded Rectangle 58"/>
              <p:cNvSpPr/>
              <p:nvPr/>
            </p:nvSpPr>
            <p:spPr>
              <a:xfrm rot="16200000" flipH="1">
                <a:off x="6122097" y="4522842"/>
                <a:ext cx="432190"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Rounded Rectangle 59"/>
              <p:cNvSpPr/>
              <p:nvPr/>
            </p:nvSpPr>
            <p:spPr>
              <a:xfrm flipH="1">
                <a:off x="2391739" y="4746264"/>
                <a:ext cx="4144172" cy="190391"/>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61" name="Rounded Rectangle 60"/>
              <p:cNvSpPr/>
              <p:nvPr/>
            </p:nvSpPr>
            <p:spPr>
              <a:xfrm rot="16200000" flipH="1">
                <a:off x="1879178" y="3828255"/>
                <a:ext cx="434092"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2" name="Rounded Rectangle 61"/>
              <p:cNvSpPr/>
              <p:nvPr/>
            </p:nvSpPr>
            <p:spPr>
              <a:xfrm flipH="1">
                <a:off x="1898506" y="3800297"/>
                <a:ext cx="4144172" cy="199764"/>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Horizontally Scalable</a:t>
                </a:r>
                <a:endParaRPr lang="en-US" sz="2000" b="1" dirty="0">
                  <a:solidFill>
                    <a:schemeClr val="tx1"/>
                  </a:solidFill>
                </a:endParaRPr>
              </a:p>
            </p:txBody>
          </p:sp>
          <p:sp>
            <p:nvSpPr>
              <p:cNvPr id="63" name="Rounded Rectangle 62"/>
              <p:cNvSpPr/>
              <p:nvPr/>
            </p:nvSpPr>
            <p:spPr>
              <a:xfrm rot="16200000" flipH="1">
                <a:off x="6112949" y="3813975"/>
                <a:ext cx="432190"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4" name="Rounded Rectangle 63"/>
              <p:cNvSpPr/>
              <p:nvPr/>
            </p:nvSpPr>
            <p:spPr>
              <a:xfrm flipH="1">
                <a:off x="2382592" y="4037397"/>
                <a:ext cx="4144172" cy="190391"/>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tx1"/>
                    </a:solidFill>
                  </a:rPr>
                  <a:t>Vertically Scalable</a:t>
                </a:r>
                <a:endParaRPr lang="en-US" sz="1200" b="1" dirty="0">
                  <a:solidFill>
                    <a:schemeClr val="tx1"/>
                  </a:solidFill>
                </a:endParaRPr>
              </a:p>
            </p:txBody>
          </p:sp>
          <p:sp>
            <p:nvSpPr>
              <p:cNvPr id="65" name="TextBox 64"/>
              <p:cNvSpPr txBox="1"/>
              <p:nvPr/>
            </p:nvSpPr>
            <p:spPr>
              <a:xfrm>
                <a:off x="1535463" y="3357323"/>
                <a:ext cx="2748301" cy="307777"/>
              </a:xfrm>
              <a:prstGeom prst="rect">
                <a:avLst/>
              </a:prstGeom>
              <a:noFill/>
            </p:spPr>
            <p:txBody>
              <a:bodyPr wrap="square" rtlCol="0">
                <a:spAutoFit/>
              </a:bodyPr>
              <a:lstStyle/>
              <a:p>
                <a:r>
                  <a:rPr lang="en-US" sz="1400" b="1" dirty="0" smtClean="0"/>
                  <a:t>Big Data Framework Provider</a:t>
                </a:r>
                <a:endParaRPr lang="en-US" sz="1400" b="1" dirty="0"/>
              </a:p>
            </p:txBody>
          </p:sp>
          <p:sp>
            <p:nvSpPr>
              <p:cNvPr id="66" name="TextBox 65"/>
              <p:cNvSpPr txBox="1"/>
              <p:nvPr/>
            </p:nvSpPr>
            <p:spPr>
              <a:xfrm>
                <a:off x="1634436" y="3550115"/>
                <a:ext cx="4914218" cy="276999"/>
              </a:xfrm>
              <a:prstGeom prst="rect">
                <a:avLst/>
              </a:prstGeom>
              <a:noFill/>
            </p:spPr>
            <p:txBody>
              <a:bodyPr wrap="square" rtlCol="0">
                <a:spAutoFit/>
              </a:bodyPr>
              <a:lstStyle/>
              <a:p>
                <a:r>
                  <a:rPr lang="en-US" sz="1200" b="1" dirty="0" smtClean="0"/>
                  <a:t>Processing Frameworks (analytic </a:t>
                </a:r>
                <a:r>
                  <a:rPr lang="en-US" sz="1200" b="1" dirty="0"/>
                  <a:t>tools, etc.)</a:t>
                </a:r>
                <a:r>
                  <a:rPr lang="en-US" sz="1200" b="1" dirty="0" smtClean="0"/>
                  <a:t> </a:t>
                </a:r>
                <a:endParaRPr lang="en-US" sz="1200" b="1" dirty="0"/>
              </a:p>
            </p:txBody>
          </p:sp>
          <p:sp>
            <p:nvSpPr>
              <p:cNvPr id="67" name="TextBox 66"/>
              <p:cNvSpPr txBox="1"/>
              <p:nvPr/>
            </p:nvSpPr>
            <p:spPr>
              <a:xfrm>
                <a:off x="1616764" y="4272888"/>
                <a:ext cx="4914218" cy="276999"/>
              </a:xfrm>
              <a:prstGeom prst="rect">
                <a:avLst/>
              </a:prstGeom>
              <a:noFill/>
            </p:spPr>
            <p:txBody>
              <a:bodyPr wrap="square" rtlCol="0">
                <a:spAutoFit/>
              </a:bodyPr>
              <a:lstStyle/>
              <a:p>
                <a:r>
                  <a:rPr lang="en-US" sz="1200" b="1" dirty="0" smtClean="0"/>
                  <a:t>Platforms (databases, </a:t>
                </a:r>
                <a:r>
                  <a:rPr lang="en-US" sz="1200" b="1" dirty="0"/>
                  <a:t>etc.)</a:t>
                </a:r>
                <a:r>
                  <a:rPr lang="en-US" sz="1200" b="1" dirty="0" smtClean="0"/>
                  <a:t> </a:t>
                </a:r>
                <a:endParaRPr lang="en-US" sz="1200" b="1" dirty="0"/>
              </a:p>
            </p:txBody>
          </p:sp>
          <p:sp>
            <p:nvSpPr>
              <p:cNvPr id="68" name="TextBox 67"/>
              <p:cNvSpPr txBox="1"/>
              <p:nvPr/>
            </p:nvSpPr>
            <p:spPr>
              <a:xfrm>
                <a:off x="1634436" y="4996154"/>
                <a:ext cx="4914218" cy="276999"/>
              </a:xfrm>
              <a:prstGeom prst="rect">
                <a:avLst/>
              </a:prstGeom>
              <a:noFill/>
            </p:spPr>
            <p:txBody>
              <a:bodyPr wrap="square" rtlCol="0">
                <a:spAutoFit/>
              </a:bodyPr>
              <a:lstStyle/>
              <a:p>
                <a:r>
                  <a:rPr lang="en-US" sz="1200" b="1" dirty="0" smtClean="0"/>
                  <a:t>Infrastructures</a:t>
                </a:r>
                <a:endParaRPr lang="en-US" sz="1200" b="1" dirty="0"/>
              </a:p>
            </p:txBody>
          </p:sp>
          <p:sp>
            <p:nvSpPr>
              <p:cNvPr id="69" name="Rounded Rectangle 68"/>
              <p:cNvSpPr/>
              <p:nvPr/>
            </p:nvSpPr>
            <p:spPr>
              <a:xfrm flipH="1">
                <a:off x="1570648" y="5734062"/>
                <a:ext cx="5380116" cy="24288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1616764" y="5730588"/>
                <a:ext cx="4914218" cy="276999"/>
              </a:xfrm>
              <a:prstGeom prst="rect">
                <a:avLst/>
              </a:prstGeom>
              <a:noFill/>
            </p:spPr>
            <p:txBody>
              <a:bodyPr wrap="square" rtlCol="0">
                <a:spAutoFit/>
              </a:bodyPr>
              <a:lstStyle/>
              <a:p>
                <a:r>
                  <a:rPr lang="en-US" sz="1200" b="1" dirty="0" smtClean="0"/>
                  <a:t>Physical and Virtual Resources (networking, computing, etc.)</a:t>
                </a:r>
                <a:endParaRPr lang="en-US" sz="1200" b="1" dirty="0"/>
              </a:p>
            </p:txBody>
          </p:sp>
          <p:cxnSp>
            <p:nvCxnSpPr>
              <p:cNvPr id="71" name="Straight Arrow Connector 70"/>
              <p:cNvCxnSpPr>
                <a:stCxn id="16" idx="2"/>
              </p:cNvCxnSpPr>
              <p:nvPr/>
            </p:nvCxnSpPr>
            <p:spPr>
              <a:xfrm>
                <a:off x="4298803" y="2941964"/>
                <a:ext cx="0" cy="432473"/>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72" name="Left-Right Arrow 71"/>
              <p:cNvSpPr/>
              <p:nvPr/>
            </p:nvSpPr>
            <p:spPr>
              <a:xfrm rot="16200000">
                <a:off x="4333585" y="3029121"/>
                <a:ext cx="419531" cy="242826"/>
              </a:xfrm>
              <a:prstGeom prst="leftRightArrow">
                <a:avLst/>
              </a:prstGeom>
              <a:solidFill>
                <a:schemeClr val="accent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50" dirty="0" smtClean="0"/>
                  <a:t>DATA</a:t>
                </a:r>
                <a:endParaRPr lang="en-US" sz="900" b="1" spc="50" dirty="0"/>
              </a:p>
            </p:txBody>
          </p:sp>
          <p:sp>
            <p:nvSpPr>
              <p:cNvPr id="73" name="Down Arrow 72"/>
              <p:cNvSpPr/>
              <p:nvPr/>
            </p:nvSpPr>
            <p:spPr>
              <a:xfrm>
                <a:off x="4723776" y="2937299"/>
                <a:ext cx="245788" cy="45132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smtClean="0"/>
                  <a:t>SW</a:t>
                </a:r>
                <a:endParaRPr lang="en-US" sz="1050" b="1" dirty="0"/>
              </a:p>
            </p:txBody>
          </p:sp>
        </p:grpSp>
        <p:sp>
          <p:nvSpPr>
            <p:cNvPr id="80" name="TextBox 79"/>
            <p:cNvSpPr txBox="1"/>
            <p:nvPr/>
          </p:nvSpPr>
          <p:spPr>
            <a:xfrm>
              <a:off x="43687" y="3360439"/>
              <a:ext cx="866930" cy="338554"/>
            </a:xfrm>
            <a:prstGeom prst="rect">
              <a:avLst/>
            </a:prstGeom>
            <a:noFill/>
          </p:spPr>
          <p:txBody>
            <a:bodyPr wrap="square" rtlCol="0">
              <a:spAutoFit/>
            </a:bodyPr>
            <a:lstStyle/>
            <a:p>
              <a:r>
                <a:rPr lang="en-US" sz="1600" b="1" dirty="0" smtClean="0">
                  <a:solidFill>
                    <a:srgbClr val="002060"/>
                  </a:solidFill>
                  <a:effectLst>
                    <a:outerShdw blurRad="38100" dist="38100" dir="2700000" algn="tl">
                      <a:srgbClr val="000000">
                        <a:alpha val="43137"/>
                      </a:srgbClr>
                    </a:outerShdw>
                  </a:effectLst>
                </a:rPr>
                <a:t>K E Y :</a:t>
              </a:r>
              <a:endParaRPr lang="en-US" sz="1600" b="1" dirty="0">
                <a:solidFill>
                  <a:srgbClr val="002060"/>
                </a:solidFill>
                <a:effectLst>
                  <a:outerShdw blurRad="38100" dist="38100" dir="2700000" algn="tl">
                    <a:srgbClr val="000000">
                      <a:alpha val="43137"/>
                    </a:srgbClr>
                  </a:outerShdw>
                </a:effectLst>
              </a:endParaRPr>
            </a:p>
          </p:txBody>
        </p:sp>
        <p:sp>
          <p:nvSpPr>
            <p:cNvPr id="81" name="Rectangle 80"/>
            <p:cNvSpPr/>
            <p:nvPr/>
          </p:nvSpPr>
          <p:spPr>
            <a:xfrm>
              <a:off x="27896" y="3317781"/>
              <a:ext cx="1432363" cy="26898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110830" y="5157326"/>
              <a:ext cx="746257" cy="370257"/>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SW</a:t>
              </a:r>
              <a:endParaRPr lang="en-US" sz="1400" b="1" dirty="0"/>
            </a:p>
          </p:txBody>
        </p:sp>
        <p:cxnSp>
          <p:nvCxnSpPr>
            <p:cNvPr id="84" name="Straight Arrow Connector 83"/>
            <p:cNvCxnSpPr/>
            <p:nvPr/>
          </p:nvCxnSpPr>
          <p:spPr>
            <a:xfrm>
              <a:off x="129891" y="3827114"/>
              <a:ext cx="797433" cy="0"/>
            </a:xfrm>
            <a:prstGeom prst="straightConnector1">
              <a:avLst/>
            </a:prstGeom>
            <a:ln w="7302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7634" y="3962514"/>
              <a:ext cx="1143834" cy="276999"/>
            </a:xfrm>
            <a:prstGeom prst="rect">
              <a:avLst/>
            </a:prstGeom>
            <a:noFill/>
          </p:spPr>
          <p:txBody>
            <a:bodyPr wrap="square" rtlCol="0">
              <a:spAutoFit/>
            </a:bodyPr>
            <a:lstStyle/>
            <a:p>
              <a:r>
                <a:rPr lang="en-US" sz="1200" b="1" dirty="0" smtClean="0">
                  <a:solidFill>
                    <a:srgbClr val="002060"/>
                  </a:solidFill>
                </a:rPr>
                <a:t>Service Use</a:t>
              </a:r>
              <a:endParaRPr lang="en-US" sz="1200" b="1" dirty="0">
                <a:solidFill>
                  <a:srgbClr val="002060"/>
                </a:solidFill>
              </a:endParaRPr>
            </a:p>
          </p:txBody>
        </p:sp>
        <p:sp>
          <p:nvSpPr>
            <p:cNvPr id="86" name="TextBox 85"/>
            <p:cNvSpPr txBox="1"/>
            <p:nvPr/>
          </p:nvSpPr>
          <p:spPr>
            <a:xfrm>
              <a:off x="76224" y="4638729"/>
              <a:ext cx="1343704" cy="276999"/>
            </a:xfrm>
            <a:prstGeom prst="rect">
              <a:avLst/>
            </a:prstGeom>
            <a:noFill/>
          </p:spPr>
          <p:txBody>
            <a:bodyPr wrap="square" rtlCol="0">
              <a:spAutoFit/>
            </a:bodyPr>
            <a:lstStyle/>
            <a:p>
              <a:r>
                <a:rPr lang="en-US" sz="1200" b="1" dirty="0" smtClean="0">
                  <a:solidFill>
                    <a:srgbClr val="002060"/>
                  </a:solidFill>
                </a:rPr>
                <a:t>Data Flow</a:t>
              </a:r>
              <a:endParaRPr lang="en-US" sz="1200" b="1" dirty="0">
                <a:solidFill>
                  <a:srgbClr val="002060"/>
                </a:solidFill>
              </a:endParaRPr>
            </a:p>
          </p:txBody>
        </p:sp>
        <p:sp>
          <p:nvSpPr>
            <p:cNvPr id="87" name="TextBox 86"/>
            <p:cNvSpPr txBox="1"/>
            <p:nvPr/>
          </p:nvSpPr>
          <p:spPr>
            <a:xfrm>
              <a:off x="34596" y="5557736"/>
              <a:ext cx="1496104" cy="461665"/>
            </a:xfrm>
            <a:prstGeom prst="rect">
              <a:avLst/>
            </a:prstGeom>
            <a:noFill/>
          </p:spPr>
          <p:txBody>
            <a:bodyPr wrap="square" rtlCol="0">
              <a:spAutoFit/>
            </a:bodyPr>
            <a:lstStyle/>
            <a:p>
              <a:r>
                <a:rPr lang="en-US" sz="1200" b="1" dirty="0" smtClean="0">
                  <a:solidFill>
                    <a:srgbClr val="002060"/>
                  </a:solidFill>
                </a:rPr>
                <a:t>Analytics Tools Transfer</a:t>
              </a:r>
              <a:endParaRPr lang="en-US" sz="1200" b="1" dirty="0">
                <a:solidFill>
                  <a:srgbClr val="002060"/>
                </a:solidFill>
              </a:endParaRPr>
            </a:p>
          </p:txBody>
        </p:sp>
        <p:sp>
          <p:nvSpPr>
            <p:cNvPr id="88" name="Up Arrow 87"/>
            <p:cNvSpPr/>
            <p:nvPr/>
          </p:nvSpPr>
          <p:spPr>
            <a:xfrm rot="5400000">
              <a:off x="342837" y="4136045"/>
              <a:ext cx="327797" cy="637426"/>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grpSp>
      <p:sp>
        <p:nvSpPr>
          <p:cNvPr id="6" name="Title 5"/>
          <p:cNvSpPr>
            <a:spLocks noGrp="1"/>
          </p:cNvSpPr>
          <p:nvPr>
            <p:ph type="title"/>
          </p:nvPr>
        </p:nvSpPr>
        <p:spPr>
          <a:xfrm>
            <a:off x="0" y="4343"/>
            <a:ext cx="7269112" cy="669798"/>
          </a:xfrm>
        </p:spPr>
        <p:txBody>
          <a:bodyPr>
            <a:normAutofit/>
          </a:bodyPr>
          <a:lstStyle/>
          <a:p>
            <a:r>
              <a:rPr lang="en-US" sz="3600" b="1" dirty="0" smtClean="0"/>
              <a:t>NIST Big Data Reference Architecture</a:t>
            </a:r>
            <a:endParaRPr lang="en-US" sz="3600" b="1" dirty="0"/>
          </a:p>
        </p:txBody>
      </p:sp>
    </p:spTree>
    <p:extLst>
      <p:ext uri="{BB962C8B-B14F-4D97-AF65-F5344CB8AC3E}">
        <p14:creationId xmlns:p14="http://schemas.microsoft.com/office/powerpoint/2010/main" val="288288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5061"/>
            <a:ext cx="6434254" cy="810846"/>
          </a:xfrm>
        </p:spPr>
        <p:txBody>
          <a:bodyPr>
            <a:noAutofit/>
          </a:bodyPr>
          <a:lstStyle/>
          <a:p>
            <a:r>
              <a:rPr lang="en-US" b="1" dirty="0" smtClean="0">
                <a:solidFill>
                  <a:schemeClr val="tx1"/>
                </a:solidFill>
              </a:rPr>
              <a:t>Top 10 Security &amp; Privacy Challenges: Classification</a:t>
            </a:r>
            <a:endParaRPr lang="en-US" b="1" dirty="0">
              <a:solidFill>
                <a:schemeClr val="tx1"/>
              </a:solidFill>
            </a:endParaRPr>
          </a:p>
        </p:txBody>
      </p:sp>
      <p:graphicFrame>
        <p:nvGraphicFramePr>
          <p:cNvPr id="5" name="Content Placeholder 4"/>
          <p:cNvGraphicFramePr>
            <a:graphicFrameLocks noGrp="1"/>
          </p:cNvGraphicFramePr>
          <p:nvPr>
            <p:ph sz="quarter" idx="11"/>
            <p:extLst/>
          </p:nvPr>
        </p:nvGraphicFramePr>
        <p:xfrm>
          <a:off x="0" y="2598234"/>
          <a:ext cx="8204200"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3"/>
          </p:nvPr>
        </p:nvSpPr>
        <p:spPr/>
        <p:txBody>
          <a:bodyPr/>
          <a:lstStyle/>
          <a:p>
            <a:fld id="{C4B85148-DB98-4269-ACE6-2DF49F9918C9}" type="slidenum">
              <a:rPr lang="en-US" smtClean="0"/>
              <a:pPr/>
              <a:t>9</a:t>
            </a:fld>
            <a:endParaRPr lang="en-US" dirty="0"/>
          </a:p>
        </p:txBody>
      </p:sp>
    </p:spTree>
    <p:extLst>
      <p:ext uri="{BB962C8B-B14F-4D97-AF65-F5344CB8AC3E}">
        <p14:creationId xmlns:p14="http://schemas.microsoft.com/office/powerpoint/2010/main" val="351563955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54284&quot;&gt;&lt;property id=&quot;20148&quot; value=&quot;5&quot;/&gt;&lt;property id=&quot;20300&quot; value=&quot;Slide 14 - &amp;quot;51 Detailed Use Cases: Contributed July-September 2013 Covers goals, data features such as 3 V’s, software, hardwa&quot;/&gt;&lt;property id=&quot;20307&quot; value=&quot;297&quot;/&gt;&lt;/object&gt;&lt;object type=&quot;3&quot; unique_id=&quot;181172&quot;&gt;&lt;property id=&quot;20148&quot; value=&quot;5&quot;/&gt;&lt;property id=&quot;20300&quot; value=&quot;Slide 44 - &amp;quot;Lessons / Insights&amp;quot;&quot;/&gt;&lt;property id=&quot;20307&quot; value=&quot;462&quot;/&gt;&lt;/object&gt;&lt;object type=&quot;3&quot; unique_id=&quot;254390&quot;&gt;&lt;property id=&quot;20148&quot; value=&quot;5&quot;/&gt;&lt;property id=&quot;20300&quot; value=&quot;Slide 1 - &amp;quot;Big Data Open Source Software  and Projects  Big Data Application Structure &amp;quot;&quot;/&gt;&lt;property id=&quot;20307&quot; value=&quot;522&quot;/&gt;&lt;/object&gt;&lt;object type=&quot;3&quot; unique_id=&quot;261149&quot;&gt;&lt;property id=&quot;20148&quot; value=&quot;5&quot;/&gt;&lt;property id=&quot;20300&quot; value=&quot;Slide 13 - &amp;quot;Big Data Patterns:  Sources of Parallelism&amp;quot;&quot;/&gt;&lt;property id=&quot;20307&quot; value=&quot;569&quot;/&gt;&lt;/object&gt;&lt;object type=&quot;3&quot; unique_id=&quot;261150&quot;&gt;&lt;property id=&quot;20148&quot; value=&quot;5&quot;/&gt;&lt;property id=&quot;20300&quot; value=&quot;Slide 15 - &amp;quot;51 Use Cases: What is Parallelism Over?&amp;quot;&quot;/&gt;&lt;property id=&quot;20307&quot; value=&quot;570&quot;/&gt;&lt;/object&gt;&lt;object type=&quot;3&quot; unique_id=&quot;261151&quot;&gt;&lt;property id=&quot;20148&quot; value=&quot;5&quot;/&gt;&lt;property id=&quot;20300&quot; value=&quot;Slide 17 - &amp;quot;Features of 51 Big Data Use Cases I&amp;quot;&quot;/&gt;&lt;property id=&quot;20307&quot; value=&quot;571&quot;/&gt;&lt;/object&gt;&lt;object type=&quot;3&quot; unique_id=&quot;261152&quot;&gt;&lt;property id=&quot;20148&quot; value=&quot;5&quot;/&gt;&lt;property id=&quot;20300&quot; value=&quot;Slide 29 - &amp;quot;Features of 51 Big Data Use Cases II&amp;quot;&quot;/&gt;&lt;property id=&quot;20307&quot; value=&quot;572&quot;/&gt;&lt;/object&gt;&lt;object type=&quot;3&quot; unique_id=&quot;261153&quot;&gt;&lt;property id=&quot;20148&quot; value=&quot;5&quot;/&gt;&lt;property id=&quot;20300&quot; value=&quot;Slide 38 - &amp;quot;Features of 51 Big Data Use Cases III&amp;quot;&quot;/&gt;&lt;property id=&quot;20307&quot; value=&quot;573&quot;/&gt;&lt;/object&gt;&lt;object type=&quot;3&quot; unique_id=&quot;339494&quot;&gt;&lt;property id=&quot;20148&quot; value=&quot;5&quot;/&gt;&lt;property id=&quot;20300&quot; value=&quot;Slide 18 - &amp;quot;Category PP:  Pleasingly Parallel Processing&amp;quot;&quot;/&gt;&lt;property id=&quot;20307&quot; value=&quot;591&quot;/&gt;&lt;/object&gt;&lt;object type=&quot;3&quot; unique_id=&quot;339495&quot;&gt;&lt;property id=&quot;20148&quot; value=&quot;5&quot;/&gt;&lt;property id=&quot;20300&quot; value=&quot;Slide 20 - &amp;quot;MR, MRStat, MRIter Categories Variants of MapReduce&amp;quot;&quot;/&gt;&lt;property id=&quot;20307&quot; value=&quot;594&quot;/&gt;&lt;/object&gt;&lt;object type=&quot;3&quot; unique_id=&quot;339496&quot;&gt;&lt;property id=&quot;20148&quot; value=&quot;5&quot;/&gt;&lt;property id=&quot;20300&quot; value=&quot;Slide 21 - &amp;quot;Graph Category&amp;quot;&quot;/&gt;&lt;property id=&quot;20307&quot; value=&quot;618&quot;/&gt;&lt;/object&gt;&lt;object type=&quot;3&quot; unique_id=&quot;339497&quot;&gt;&lt;property id=&quot;20148&quot; value=&quot;5&quot;/&gt;&lt;property id=&quot;20300&quot; value=&quot;Slide 19 - &amp;quot;4 Forms of MapReduce&amp;quot;&quot;/&gt;&lt;property id=&quot;20307&quot; value=&quot;617&quot;/&gt;&lt;/object&gt;&lt;object type=&quot;3&quot; unique_id=&quot;339500&quot;&gt;&lt;property id=&quot;20148&quot; value=&quot;5&quot;/&gt;&lt;property id=&quot;20300&quot; value=&quot;Slide 25 - &amp;quot;Streaming Category&amp;quot;&quot;/&gt;&lt;property id=&quot;20307&quot; value=&quot;590&quot;/&gt;&lt;/object&gt;&lt;object type=&quot;3&quot; unique_id=&quot;339506&quot;&gt;&lt;property id=&quot;20148&quot; value=&quot;5&quot;/&gt;&lt;property id=&quot;20300&quot; value=&quot;Slide 22 - &amp;quot;Category Fusion and Workflow: Data Fusion and Workflow&amp;quot;&quot;/&gt;&lt;property id=&quot;20307&quot; value=&quot;592&quot;/&gt;&lt;/object&gt;&lt;object type=&quot;3&quot; unique_id=&quot;339522&quot;&gt;&lt;property id=&quot;20148&quot; value=&quot;5&quot;/&gt;&lt;property id=&quot;20300&quot; value=&quot;Slide 43 - &amp;quot;Category Agent: Agent-based modelling:&amp;quot;&quot;/&gt;&lt;property id=&quot;20307&quot; value=&quot;598&quot;/&gt;&lt;/object&gt;&lt;object type=&quot;3&quot; unique_id=&quot;340985&quot;&gt;&lt;property id=&quot;20148&quot; value=&quot;5&quot;/&gt;&lt;property id=&quot;20300&quot; value=&quot;Slide 16 - &amp;quot;First Set of Features&amp;quot;&quot;/&gt;&lt;property id=&quot;20307&quot; value=&quot;624&quot;/&gt;&lt;/object&gt;&lt;object type=&quot;3&quot; unique_id=&quot;340986&quot;&gt;&lt;property id=&quot;20148&quot; value=&quot;5&quot;/&gt;&lt;property id=&quot;20300&quot; value=&quot;Slide 28 - &amp;quot;Second Set of Features&amp;quot;&quot;/&gt;&lt;property id=&quot;20307&quot; value=&quot;623&quot;/&gt;&lt;/object&gt;&lt;object type=&quot;3&quot; unique_id=&quot;340993&quot;&gt;&lt;property id=&quot;20148&quot; value=&quot;5&quot;/&gt;&lt;property id=&quot;20300&quot; value=&quot;Slide 37 - &amp;quot;Third Set of Features&amp;quot;&quot;/&gt;&lt;property id=&quot;20307&quot; value=&quot;622&quot;/&gt;&lt;/object&gt;&lt;object type=&quot;3&quot; unique_id=&quot;340994&quot;&gt;&lt;property id=&quot;20148&quot; value=&quot;5&quot;/&gt;&lt;property id=&quot;20300&quot; value=&quot;Slide 39 - &amp;quot;GIS Category Support of spatial big data&amp;quot;&quot;/&gt;&lt;property id=&quot;20307&quot; value=&quot;625&quot;/&gt;&lt;/object&gt;&lt;object type=&quot;3&quot; unique_id=&quot;340995&quot;&gt;&lt;property id=&quot;20148&quot; value=&quot;5&quot;/&gt;&lt;property id=&quot;20300&quot; value=&quot;Slide 40 - &amp;quot;3D (4D with time) science has special displays or visualizations&amp;quot;&quot;/&gt;&lt;property id=&quot;20307&quot; value=&quot;626&quot;/&gt;&lt;/object&gt;&lt;object type=&quot;3&quot; unique_id=&quot;340998&quot;&gt;&lt;property id=&quot;20148&quot; value=&quot;5&quot;/&gt;&lt;property id=&quot;20300&quot; value=&quot;Slide 41 - &amp;quot;Sensor Control Interface with GIS and Information Fusion&amp;quot;&quot;/&gt;&lt;property id=&quot;20307&quot; value=&quot;629&quot;/&gt;&lt;/object&gt;&lt;object type=&quot;3&quot; unique_id=&quot;341239&quot;&gt;&lt;property id=&quot;20148&quot; value=&quot;5&quot;/&gt;&lt;property id=&quot;20300&quot; value=&quot;Slide 42 - &amp;quot;Category HPC High Performance Computing&amp;quot;&quot;/&gt;&lt;property id=&quot;20307&quot; value=&quot;634&quot;/&gt;&lt;/object&gt;&lt;object type=&quot;3&quot; unique_id=&quot;343415&quot;&gt;&lt;property id=&quot;20148&quot; value=&quot;5&quot;/&gt;&lt;property id=&quot;20300&quot; value=&quot;Slide 24&quot;/&gt;&lt;property id=&quot;20307&quot; value=&quot;635&quot;/&gt;&lt;/object&gt;&lt;object type=&quot;3&quot; unique_id=&quot;343416&quot;&gt;&lt;property id=&quot;20148&quot; value=&quot;5&quot;/&gt;&lt;property id=&quot;20300&quot; value=&quot;Slide 27 - &amp;quot;Host of Sensors processed on demand&amp;quot;&quot;/&gt;&lt;property id=&quot;20307&quot; value=&quot;655&quot;/&gt;&lt;/object&gt;&lt;object type=&quot;3&quot; unique_id=&quot;343417&quot;&gt;&lt;property id=&quot;20148&quot; value=&quot;5&quot;/&gt;&lt;property id=&quot;20300&quot; value=&quot;Slide 30 - &amp;quot;S/Q/Index Category&amp;quot;&quot;/&gt;&lt;property id=&quot;20307&quot; value=&quot;654&quot;/&gt;&lt;/object&gt;&lt;object type=&quot;3&quot; unique_id=&quot;343418&quot;&gt;&lt;property id=&quot;20148&quot; value=&quot;5&quot;/&gt;&lt;property id=&quot;20300&quot; value=&quot;Slide 31 - &amp;quot;Categories Classify and CF:&amp;quot;&quot;/&gt;&lt;property id=&quot;20307&quot; value=&quot;638&quot;/&gt;&lt;/object&gt;&lt;object type=&quot;3&quot; unique_id=&quot;343419&quot;&gt;&lt;property id=&quot;20148&quot; value=&quot;5&quot;/&gt;&lt;property id=&quot;20300&quot; value=&quot;Slide 33 - &amp;quot;Categories LML GML Local and Global Machine Learning&amp;quot;&quot;/&gt;&lt;property id=&quot;20307&quot; value=&quot;636&quot;/&gt;&lt;/object&gt;&lt;object type=&quot;3&quot; unique_id=&quot;343420&quot;&gt;&lt;property id=&quot;20148&quot; value=&quot;5&quot;/&gt;&lt;property id=&quot;20300&quot; value=&quot;Slide 34 - &amp;quot;Aspects of Analytics&amp;quot;&quot;/&gt;&lt;property id=&quot;20307&quot; value=&quot;637&quot;/&gt;&lt;/object&gt;&lt;object type=&quot;3&quot; unique_id=&quot;343421&quot;&gt;&lt;property id=&quot;20148&quot; value=&quot;5&quot;/&gt;&lt;property id=&quot;20300&quot; value=&quot;Slide 35 - &amp;quot;Category GML: Global Machine Learning aka EGO – Exascale Global Optimization&amp;quot;&quot;/&gt;&lt;property id=&quot;20307&quot; value=&quot;640&quot;/&gt;&lt;/object&gt;&lt;object type=&quot;3&quot; unique_id=&quot;343422&quot;&gt;&lt;property id=&quot;20148&quot; value=&quot;5&quot;/&gt;&lt;property id=&quot;20300&quot; value=&quot;Slide 36 - &amp;quot;Exascale Global Optimization EGO&amp;quot;&quot;/&gt;&lt;property id=&quot;20307&quot; value=&quot;639&quot;/&gt;&lt;/object&gt;&lt;object type=&quot;3&quot; unique_id=&quot;344103&quot;&gt;&lt;property id=&quot;20148&quot; value=&quot;5&quot;/&gt;&lt;property id=&quot;20300&quot; value=&quot;Slide 26 - &amp;quot;Home Devices&amp;quot;&quot;/&gt;&lt;property id=&quot;20307&quot; value=&quot;656&quot;/&gt;&lt;/object&gt;&lt;object type=&quot;3&quot; unique_id=&quot;345030&quot;&gt;&lt;property id=&quot;20148&quot; value=&quot;5&quot;/&gt;&lt;property id=&quot;20300&quot; value=&quot;Slide 2 - &amp;quot;NIST Big Data Sub Groups&amp;quot;&quot;/&gt;&lt;property id=&quot;20307&quot; value=&quot;659&quot;/&gt;&lt;/object&gt;&lt;object type=&quot;3&quot; unique_id=&quot;345031&quot;&gt;&lt;property id=&quot;20148&quot; value=&quot;5&quot;/&gt;&lt;property id=&quot;20300&quot; value=&quot;Slide 3 - &amp;quot;NBD-PWG (NIST Big Data Public Working Group) Subgroups &amp;amp; Co-Chairs&amp;quot;&quot;/&gt;&lt;property id=&quot;20307&quot; value=&quot;660&quot;/&gt;&lt;/object&gt;&lt;object type=&quot;3&quot; unique_id=&quot;345032&quot;&gt;&lt;property id=&quot;20148&quot; value=&quot;5&quot;/&gt;&lt;property id=&quot;20300&quot; value=&quot;Slide 4 - &amp;quot;NIST Big Data Definition&amp;quot;&quot;/&gt;&lt;property id=&quot;20307&quot; value=&quot;661&quot;/&gt;&lt;/object&gt;&lt;object type=&quot;3&quot; unique_id=&quot;345033&quot;&gt;&lt;property id=&quot;20148&quot; value=&quot;5&quot;/&gt;&lt;property id=&quot;20300&quot; value=&quot;Slide 5 - &amp;quot;What is Data Science?&amp;quot;&quot;/&gt;&lt;property id=&quot;20307&quot; value=&quot;662&quot;/&gt;&lt;/object&gt;&lt;object type=&quot;3&quot; unique_id=&quot;345034&quot;&gt;&lt;property id=&quot;20148&quot; value=&quot;5&quot;/&gt;&lt;property id=&quot;20300&quot; value=&quot;Slide 6&quot;/&gt;&lt;property id=&quot;20307&quot; value=&quot;663&quot;/&gt;&lt;/object&gt;&lt;object type=&quot;3&quot; unique_id=&quot;345035&quot;&gt;&lt;property id=&quot;20148&quot; value=&quot;5&quot;/&gt;&lt;property id=&quot;20300&quot; value=&quot;Slide 7 - &amp;quot;Data Science Definition&amp;quot;&quot;/&gt;&lt;property id=&quot;20307&quot; value=&quot;664&quot;/&gt;&lt;/object&gt;&lt;object type=&quot;3&quot; unique_id=&quot;345036&quot;&gt;&lt;property id=&quot;20148&quot; value=&quot;5&quot;/&gt;&lt;property id=&quot;20300&quot; value=&quot;Slide 8 - &amp;quot;NIST Big Data Reference Architecture&amp;quot;&quot;/&gt;&lt;property id=&quot;20307&quot; value=&quot;665&quot;/&gt;&lt;/object&gt;&lt;object type=&quot;3&quot; unique_id=&quot;345037&quot;&gt;&lt;property id=&quot;20148&quot; value=&quot;5&quot;/&gt;&lt;property id=&quot;20300&quot; value=&quot;Slide 9 - &amp;quot;Top 10 Security &amp;amp; Privacy Challenges: Classification&amp;quot;&quot;/&gt;&lt;property id=&quot;20307&quot; value=&quot;666&quot;/&gt;&lt;/object&gt;&lt;object type=&quot;3&quot; unique_id=&quot;345038&quot;&gt;&lt;property id=&quot;20148&quot; value=&quot;5&quot;/&gt;&lt;property id=&quot;20300&quot; value=&quot;Slide 10 - &amp;quot;NIST Big Data Use Cases&amp;quot;&quot;/&gt;&lt;property id=&quot;20307&quot; value=&quot;667&quot;/&gt;&lt;/object&gt;&lt;object type=&quot;3&quot; unique_id=&quot;345039&quot;&gt;&lt;property id=&quot;20148&quot; value=&quot;5&quot;/&gt;&lt;property id=&quot;20300&quot; value=&quot;Slide 11 - &amp;quot;Use Case Template&amp;quot;&quot;/&gt;&lt;property id=&quot;20307&quot; value=&quot;668&quot;/&gt;&lt;/object&gt;&lt;object type=&quot;3&quot; unique_id=&quot;345040&quot;&gt;&lt;property id=&quot;20148&quot; value=&quot;5&quot;/&gt;&lt;property id=&quot;20300&quot; value=&quot;Slide 12&quot;/&gt;&lt;property id=&quot;20307&quot; value=&quot;669&quot;/&gt;&lt;/object&gt;&lt;object type=&quot;3&quot; unique_id=&quot;345041&quot;&gt;&lt;property id=&quot;20148&quot; value=&quot;5&quot;/&gt;&lt;property id=&quot;20300&quot; value=&quot;Slide 23 - &amp;quot;First Set of Features: Streaming Category&amp;quot;&quot;/&gt;&lt;property id=&quot;20307&quot; value=&quot;657&quot;/&gt;&lt;/object&gt;&lt;object type=&quot;3&quot; unique_id=&quot;345042&quot;&gt;&lt;property id=&quot;20148&quot; value=&quot;5&quot;/&gt;&lt;property id=&quot;20300&quot; value=&quot;Slide 32 - &amp;quot;Second Set of Features Machine Learning&amp;quot;&quot;/&gt;&lt;property id=&quot;20307&quot; value=&quot;658&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24185</TotalTime>
  <Words>2055</Words>
  <Application>Microsoft Office PowerPoint</Application>
  <PresentationFormat>On-screen Show (4:3)</PresentationFormat>
  <Paragraphs>475</Paragraphs>
  <Slides>44</Slides>
  <Notes>7</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44</vt:i4>
      </vt:variant>
    </vt:vector>
  </HeadingPairs>
  <TitlesOfParts>
    <vt:vector size="60" baseType="lpstr">
      <vt:lpstr>Arial</vt:lpstr>
      <vt:lpstr>Calibri</vt:lpstr>
      <vt:lpstr>Franklin Gothic Book</vt:lpstr>
      <vt:lpstr>Franklin Gothic Demi</vt:lpstr>
      <vt:lpstr>Franklin Gothic Medium</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Big Data Application Structure </vt:lpstr>
      <vt:lpstr>NIST Big Data Sub Groups</vt:lpstr>
      <vt:lpstr>NBD-PWG (NIST Big Data Public Working Group) Subgroups &amp; Co-Chairs</vt:lpstr>
      <vt:lpstr>NIST Big Data Definition</vt:lpstr>
      <vt:lpstr>What is Data Science?</vt:lpstr>
      <vt:lpstr>PowerPoint Presentation</vt:lpstr>
      <vt:lpstr>Data Science Definition</vt:lpstr>
      <vt:lpstr>NIST Big Data Reference Architecture</vt:lpstr>
      <vt:lpstr>Top 10 Security &amp; Privacy Challenges: Classification</vt:lpstr>
      <vt:lpstr>NIST Big Data Use Cases</vt:lpstr>
      <vt:lpstr>Use Case Template</vt:lpstr>
      <vt:lpstr>PowerPoint Presentation</vt:lpstr>
      <vt:lpstr>Big Data Patterns:  Sources of Parallelism</vt:lpstr>
      <vt:lpstr>51 Detailed Use Cases: Contributed July-September 2013 Covers goals, data features such as 3 V’s, software, hardware</vt:lpstr>
      <vt:lpstr>51 Use Cases: What is Parallelism Over?</vt:lpstr>
      <vt:lpstr>First Set of Features</vt:lpstr>
      <vt:lpstr>Features of 51 Big Data Use Cases I</vt:lpstr>
      <vt:lpstr>Category PP:  Pleasingly Parallel Processing</vt:lpstr>
      <vt:lpstr>4 Forms of MapReduce</vt:lpstr>
      <vt:lpstr>MR, MRStat, MRIter Categories Variants of MapReduce</vt:lpstr>
      <vt:lpstr>Graph Category</vt:lpstr>
      <vt:lpstr>Category Fusion and Workflow: Data Fusion and Workflow</vt:lpstr>
      <vt:lpstr>First Set of Features: Streaming Category</vt:lpstr>
      <vt:lpstr>PowerPoint Presentation</vt:lpstr>
      <vt:lpstr>Streaming Category</vt:lpstr>
      <vt:lpstr>Home Devices</vt:lpstr>
      <vt:lpstr>Host of Sensors processed on demand</vt:lpstr>
      <vt:lpstr>Second Set of Features</vt:lpstr>
      <vt:lpstr>Features of 51 Big Data Use Cases II</vt:lpstr>
      <vt:lpstr>S/Q/Index Category</vt:lpstr>
      <vt:lpstr>Categories Classify and CF:</vt:lpstr>
      <vt:lpstr>Second Set of Features Machine Learning</vt:lpstr>
      <vt:lpstr>Categories LML GML Local and Global Machine Learning</vt:lpstr>
      <vt:lpstr>Aspects of Analytics</vt:lpstr>
      <vt:lpstr>Category GML: Global Machine Learning aka EGO – Exascale Global Optimization</vt:lpstr>
      <vt:lpstr>Exascale Global Optimization EGO</vt:lpstr>
      <vt:lpstr>Third Set of Features</vt:lpstr>
      <vt:lpstr>Features of 51 Big Data Use Cases III</vt:lpstr>
      <vt:lpstr>GIS Category Support of spatial big data</vt:lpstr>
      <vt:lpstr>3D (4D with time) science has special displays or visualizations</vt:lpstr>
      <vt:lpstr>Sensor Control Interface with GIS and Information Fusion</vt:lpstr>
      <vt:lpstr>Category HPC High Performance Computing</vt:lpstr>
      <vt:lpstr>Category Agent: Agent-based modelling:</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467</cp:revision>
  <dcterms:created xsi:type="dcterms:W3CDTF">2014-02-25T01:32:12Z</dcterms:created>
  <dcterms:modified xsi:type="dcterms:W3CDTF">2014-08-22T15:46:22Z</dcterms:modified>
</cp:coreProperties>
</file>